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1" r:id="rId2"/>
    <p:sldId id="270" r:id="rId3"/>
    <p:sldId id="278" r:id="rId4"/>
    <p:sldId id="279" r:id="rId5"/>
    <p:sldId id="267" r:id="rId6"/>
    <p:sldId id="273" r:id="rId7"/>
    <p:sldId id="274" r:id="rId8"/>
    <p:sldId id="265" r:id="rId9"/>
    <p:sldId id="275" r:id="rId10"/>
    <p:sldId id="277" r:id="rId11"/>
    <p:sldId id="280" r:id="rId12"/>
    <p:sldId id="281" r:id="rId13"/>
    <p:sldId id="276" r:id="rId14"/>
    <p:sldId id="282" r:id="rId15"/>
    <p:sldId id="283" r:id="rId16"/>
    <p:sldId id="284" r:id="rId17"/>
    <p:sldId id="269"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311" r:id="rId33"/>
    <p:sldId id="318" r:id="rId34"/>
    <p:sldId id="319" r:id="rId35"/>
    <p:sldId id="320" r:id="rId36"/>
    <p:sldId id="321" r:id="rId37"/>
    <p:sldId id="322" r:id="rId38"/>
    <p:sldId id="323"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4660"/>
  </p:normalViewPr>
  <p:slideViewPr>
    <p:cSldViewPr snapToGrid="0">
      <p:cViewPr varScale="1">
        <p:scale>
          <a:sx n="105" d="100"/>
          <a:sy n="105" d="100"/>
        </p:scale>
        <p:origin x="11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F248F-8540-4498-8217-F5AB856337B6}"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A1F73-5694-4189-B82D-DE317463AB45}" type="slidenum">
              <a:rPr lang="en-US" smtClean="0"/>
              <a:t>‹#›</a:t>
            </a:fld>
            <a:endParaRPr lang="en-US"/>
          </a:p>
        </p:txBody>
      </p:sp>
    </p:spTree>
    <p:extLst>
      <p:ext uri="{BB962C8B-B14F-4D97-AF65-F5344CB8AC3E}">
        <p14:creationId xmlns:p14="http://schemas.microsoft.com/office/powerpoint/2010/main" val="41271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0bc33ec7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200bc33ec7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00bc33ec7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extLst>
      <p:ext uri="{BB962C8B-B14F-4D97-AF65-F5344CB8AC3E}">
        <p14:creationId xmlns:p14="http://schemas.microsoft.com/office/powerpoint/2010/main" val="299653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10</a:t>
            </a:fld>
            <a:endParaRPr lang="en-US"/>
          </a:p>
        </p:txBody>
      </p:sp>
    </p:spTree>
    <p:extLst>
      <p:ext uri="{BB962C8B-B14F-4D97-AF65-F5344CB8AC3E}">
        <p14:creationId xmlns:p14="http://schemas.microsoft.com/office/powerpoint/2010/main" val="3387837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0bc33ec7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200bc33ec7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00bc33ec7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299653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12</a:t>
            </a:fld>
            <a:endParaRPr lang="en-US"/>
          </a:p>
        </p:txBody>
      </p:sp>
    </p:spTree>
    <p:extLst>
      <p:ext uri="{BB962C8B-B14F-4D97-AF65-F5344CB8AC3E}">
        <p14:creationId xmlns:p14="http://schemas.microsoft.com/office/powerpoint/2010/main" val="172072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13</a:t>
            </a:fld>
            <a:endParaRPr lang="en-US"/>
          </a:p>
        </p:txBody>
      </p:sp>
    </p:spTree>
    <p:extLst>
      <p:ext uri="{BB962C8B-B14F-4D97-AF65-F5344CB8AC3E}">
        <p14:creationId xmlns:p14="http://schemas.microsoft.com/office/powerpoint/2010/main" val="233563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14</a:t>
            </a:fld>
            <a:endParaRPr lang="en-US"/>
          </a:p>
        </p:txBody>
      </p:sp>
    </p:spTree>
    <p:extLst>
      <p:ext uri="{BB962C8B-B14F-4D97-AF65-F5344CB8AC3E}">
        <p14:creationId xmlns:p14="http://schemas.microsoft.com/office/powerpoint/2010/main" val="23090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15</a:t>
            </a:fld>
            <a:endParaRPr lang="en-US"/>
          </a:p>
        </p:txBody>
      </p:sp>
    </p:spTree>
    <p:extLst>
      <p:ext uri="{BB962C8B-B14F-4D97-AF65-F5344CB8AC3E}">
        <p14:creationId xmlns:p14="http://schemas.microsoft.com/office/powerpoint/2010/main" val="277606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16</a:t>
            </a:fld>
            <a:endParaRPr lang="en-US"/>
          </a:p>
        </p:txBody>
      </p:sp>
    </p:spTree>
    <p:extLst>
      <p:ext uri="{BB962C8B-B14F-4D97-AF65-F5344CB8AC3E}">
        <p14:creationId xmlns:p14="http://schemas.microsoft.com/office/powerpoint/2010/main" val="578452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17</a:t>
            </a:fld>
            <a:endParaRPr lang="en-US"/>
          </a:p>
        </p:txBody>
      </p:sp>
    </p:spTree>
    <p:extLst>
      <p:ext uri="{BB962C8B-B14F-4D97-AF65-F5344CB8AC3E}">
        <p14:creationId xmlns:p14="http://schemas.microsoft.com/office/powerpoint/2010/main" val="327564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00bc33ec7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200bc33ec7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00bc33ec7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2996531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87E2-2EF2-39C5-3E53-F47FA25EDE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8F92E6-9144-87F3-A4BF-D1819A9F9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09603-C06E-399C-E050-E71DF2B9F4B0}"/>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4D2E6340-D21C-16BE-1FC9-C0EC9496B3FB}"/>
              </a:ext>
            </a:extLst>
          </p:cNvPr>
          <p:cNvSpPr>
            <a:spLocks noGrp="1"/>
          </p:cNvSpPr>
          <p:nvPr>
            <p:ph type="sldNum" sz="quarter" idx="5"/>
          </p:nvPr>
        </p:nvSpPr>
        <p:spPr/>
        <p:txBody>
          <a:bodyPr/>
          <a:lstStyle/>
          <a:p>
            <a:fld id="{341BA3FB-F672-476D-898E-B0920489DF89}" type="slidenum">
              <a:rPr lang="en-US" smtClean="0"/>
              <a:t>19</a:t>
            </a:fld>
            <a:endParaRPr lang="en-US"/>
          </a:p>
        </p:txBody>
      </p:sp>
    </p:spTree>
    <p:extLst>
      <p:ext uri="{BB962C8B-B14F-4D97-AF65-F5344CB8AC3E}">
        <p14:creationId xmlns:p14="http://schemas.microsoft.com/office/powerpoint/2010/main" val="366020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2</a:t>
            </a:fld>
            <a:endParaRPr lang="en-US"/>
          </a:p>
        </p:txBody>
      </p:sp>
    </p:spTree>
    <p:extLst>
      <p:ext uri="{BB962C8B-B14F-4D97-AF65-F5344CB8AC3E}">
        <p14:creationId xmlns:p14="http://schemas.microsoft.com/office/powerpoint/2010/main" val="1720720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3362-6506-FB4D-87F3-FAC302DA2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B428D-0CDE-24C4-9049-F89A15FB8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1073D-E8C2-1124-200C-7244F6A96DB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PO Acknowledgement (EDI 855)</a:t>
            </a:r>
          </a:p>
          <a:p>
            <a:pPr lvl="0"/>
            <a:r>
              <a:rPr lang="en-US" sz="1200" kern="1200" dirty="0">
                <a:solidFill>
                  <a:schemeClr val="tx1"/>
                </a:solidFill>
                <a:effectLst/>
                <a:latin typeface="+mn-lt"/>
                <a:ea typeface="+mn-ea"/>
                <a:cs typeface="+mn-cs"/>
              </a:rPr>
              <a:t>Thorough review of each order is expected before sending a PO Acknowledgement (EDI 855)</a:t>
            </a:r>
          </a:p>
          <a:p>
            <a:pPr lvl="0"/>
            <a:r>
              <a:rPr lang="en-US" sz="1200" kern="1200" dirty="0">
                <a:solidFill>
                  <a:schemeClr val="tx1"/>
                </a:solidFill>
                <a:effectLst/>
                <a:latin typeface="+mn-lt"/>
                <a:ea typeface="+mn-ea"/>
                <a:cs typeface="+mn-cs"/>
              </a:rPr>
              <a:t>The EDI 855 is when you should notify SBH of changes you feel need to be made to an order for the following</a:t>
            </a:r>
          </a:p>
          <a:p>
            <a:pPr lvl="1"/>
            <a:r>
              <a:rPr lang="en-US" sz="1200" kern="1200" dirty="0">
                <a:solidFill>
                  <a:schemeClr val="tx1"/>
                </a:solidFill>
                <a:effectLst/>
                <a:latin typeface="+mn-lt"/>
                <a:ea typeface="+mn-ea"/>
                <a:cs typeface="+mn-cs"/>
              </a:rPr>
              <a:t>Quantity</a:t>
            </a:r>
          </a:p>
          <a:p>
            <a:pPr lvl="1"/>
            <a:r>
              <a:rPr lang="en-US" sz="1200" kern="1200" dirty="0">
                <a:solidFill>
                  <a:schemeClr val="tx1"/>
                </a:solidFill>
                <a:effectLst/>
                <a:latin typeface="+mn-lt"/>
                <a:ea typeface="+mn-ea"/>
                <a:cs typeface="+mn-cs"/>
              </a:rPr>
              <a:t>Delivery window dates</a:t>
            </a:r>
          </a:p>
          <a:p>
            <a:pPr lvl="1"/>
            <a:r>
              <a:rPr lang="en-US" sz="1200" kern="1200" dirty="0">
                <a:solidFill>
                  <a:schemeClr val="tx1"/>
                </a:solidFill>
                <a:effectLst/>
                <a:latin typeface="+mn-lt"/>
                <a:ea typeface="+mn-ea"/>
                <a:cs typeface="+mn-cs"/>
              </a:rPr>
              <a:t>Item pricing</a:t>
            </a:r>
          </a:p>
          <a:p>
            <a:pPr lvl="1"/>
            <a:r>
              <a:rPr lang="en-US" sz="1200" kern="1200" dirty="0">
                <a:solidFill>
                  <a:schemeClr val="tx1"/>
                </a:solidFill>
                <a:effectLst/>
                <a:latin typeface="+mn-lt"/>
                <a:ea typeface="+mn-ea"/>
                <a:cs typeface="+mn-cs"/>
              </a:rPr>
              <a:t>Items you cannot ship</a:t>
            </a:r>
          </a:p>
          <a:p>
            <a:pPr lvl="0"/>
            <a:r>
              <a:rPr lang="en-US" sz="1200" kern="1200" dirty="0">
                <a:solidFill>
                  <a:schemeClr val="tx1"/>
                </a:solidFill>
                <a:effectLst/>
                <a:latin typeface="+mn-lt"/>
                <a:ea typeface="+mn-ea"/>
                <a:cs typeface="+mn-cs"/>
              </a:rPr>
              <a:t>Do not send cut reports via email – you must use the EDI 855</a:t>
            </a:r>
          </a:p>
          <a:p>
            <a:pPr lvl="0"/>
            <a:r>
              <a:rPr lang="en-US" sz="1200" kern="1200" dirty="0">
                <a:solidFill>
                  <a:schemeClr val="tx1"/>
                </a:solidFill>
                <a:effectLst/>
                <a:latin typeface="+mn-lt"/>
                <a:ea typeface="+mn-ea"/>
                <a:cs typeface="+mn-cs"/>
              </a:rPr>
              <a:t>Transmit your 855 within 48 hours (2 business days) of receipt of an order</a:t>
            </a:r>
          </a:p>
          <a:p>
            <a:pPr lvl="1"/>
            <a:r>
              <a:rPr lang="en-US" sz="1200" kern="1200" dirty="0">
                <a:solidFill>
                  <a:schemeClr val="tx1"/>
                </a:solidFill>
                <a:effectLst/>
                <a:latin typeface="+mn-lt"/>
                <a:ea typeface="+mn-ea"/>
                <a:cs typeface="+mn-cs"/>
              </a:rPr>
              <a:t>We ask that you only send one 855 per order</a:t>
            </a:r>
          </a:p>
          <a:p>
            <a:r>
              <a:rPr lang="en-US" sz="1200" kern="1200" dirty="0">
                <a:solidFill>
                  <a:schemeClr val="tx1"/>
                </a:solidFill>
                <a:effectLst/>
                <a:latin typeface="+mn-lt"/>
                <a:ea typeface="+mn-ea"/>
                <a:cs typeface="+mn-cs"/>
              </a:rPr>
              <a:t>SBH may not make all requested changes or may remove an item from the order to better meet your requested changes</a:t>
            </a:r>
            <a:endParaRPr lang="en-US" dirty="0"/>
          </a:p>
        </p:txBody>
      </p:sp>
      <p:sp>
        <p:nvSpPr>
          <p:cNvPr id="4" name="Slide Number Placeholder 3">
            <a:extLst>
              <a:ext uri="{FF2B5EF4-FFF2-40B4-BE49-F238E27FC236}">
                <a16:creationId xmlns:a16="http://schemas.microsoft.com/office/drawing/2014/main" id="{F358E9B9-DED8-6A00-C2D9-99AD098F2AE5}"/>
              </a:ext>
            </a:extLst>
          </p:cNvPr>
          <p:cNvSpPr>
            <a:spLocks noGrp="1"/>
          </p:cNvSpPr>
          <p:nvPr>
            <p:ph type="sldNum" sz="quarter" idx="5"/>
          </p:nvPr>
        </p:nvSpPr>
        <p:spPr/>
        <p:txBody>
          <a:bodyPr/>
          <a:lstStyle/>
          <a:p>
            <a:fld id="{341BA3FB-F672-476D-898E-B0920489DF89}" type="slidenum">
              <a:rPr lang="en-US" smtClean="0"/>
              <a:t>20</a:t>
            </a:fld>
            <a:endParaRPr lang="en-US"/>
          </a:p>
        </p:txBody>
      </p:sp>
    </p:spTree>
    <p:extLst>
      <p:ext uri="{BB962C8B-B14F-4D97-AF65-F5344CB8AC3E}">
        <p14:creationId xmlns:p14="http://schemas.microsoft.com/office/powerpoint/2010/main" val="247426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F2C00-3BDD-166B-BE60-8A3EA3CE2E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E2CF7-9FF4-358F-C19E-37870D6C6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E78A4-494A-7241-5077-E6B57165B24F}"/>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D1EB992-60C0-DFBD-356D-1D8F244A0305}"/>
              </a:ext>
            </a:extLst>
          </p:cNvPr>
          <p:cNvSpPr>
            <a:spLocks noGrp="1"/>
          </p:cNvSpPr>
          <p:nvPr>
            <p:ph type="sldNum" sz="quarter" idx="5"/>
          </p:nvPr>
        </p:nvSpPr>
        <p:spPr/>
        <p:txBody>
          <a:bodyPr/>
          <a:lstStyle/>
          <a:p>
            <a:fld id="{341BA3FB-F672-476D-898E-B0920489DF89}" type="slidenum">
              <a:rPr lang="en-US" smtClean="0"/>
              <a:t>21</a:t>
            </a:fld>
            <a:endParaRPr lang="en-US"/>
          </a:p>
        </p:txBody>
      </p:sp>
    </p:spTree>
    <p:extLst>
      <p:ext uri="{BB962C8B-B14F-4D97-AF65-F5344CB8AC3E}">
        <p14:creationId xmlns:p14="http://schemas.microsoft.com/office/powerpoint/2010/main" val="322573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6CAEF-7F24-0C0D-094B-387970991F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E9DD9-BD70-76A1-877C-EA40EB524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8DA1C-AF19-B2DD-C8B0-FEE1785EA85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Advance Ship Notice (ASN or EDI 856)</a:t>
            </a:r>
          </a:p>
          <a:p>
            <a:pPr lvl="0"/>
            <a:r>
              <a:rPr lang="en-US" sz="1200" kern="1200" dirty="0">
                <a:solidFill>
                  <a:schemeClr val="tx1"/>
                </a:solidFill>
                <a:effectLst/>
                <a:latin typeface="+mn-lt"/>
                <a:ea typeface="+mn-ea"/>
                <a:cs typeface="+mn-cs"/>
              </a:rPr>
              <a:t>You must successfully transmit an ASN (EDI 856) for each shipment for delivery to be made to an SBH DC</a:t>
            </a:r>
          </a:p>
          <a:p>
            <a:pPr lvl="1"/>
            <a:r>
              <a:rPr lang="en-US" sz="1200" kern="1200" dirty="0">
                <a:solidFill>
                  <a:schemeClr val="tx1"/>
                </a:solidFill>
                <a:effectLst/>
                <a:latin typeface="+mn-lt"/>
                <a:ea typeface="+mn-ea"/>
                <a:cs typeface="+mn-cs"/>
              </a:rPr>
              <a:t>The ASN must accurately reflect the contents of each shipment</a:t>
            </a:r>
          </a:p>
          <a:p>
            <a:pPr lvl="1"/>
            <a:r>
              <a:rPr lang="en-US" sz="1200" kern="1200" dirty="0">
                <a:solidFill>
                  <a:schemeClr val="tx1"/>
                </a:solidFill>
                <a:effectLst/>
                <a:latin typeface="+mn-lt"/>
                <a:ea typeface="+mn-ea"/>
                <a:cs typeface="+mn-cs"/>
              </a:rPr>
              <a:t>Please ensure use of the GS1-128 label for each shipment and each carton number is referenced in the ASN</a:t>
            </a:r>
          </a:p>
          <a:p>
            <a:pPr lvl="1"/>
            <a:r>
              <a:rPr lang="en-US" sz="1200" kern="1200" dirty="0">
                <a:solidFill>
                  <a:schemeClr val="tx1"/>
                </a:solidFill>
                <a:effectLst/>
                <a:latin typeface="+mn-lt"/>
                <a:ea typeface="+mn-ea"/>
                <a:cs typeface="+mn-cs"/>
              </a:rPr>
              <a:t>The ASN is the baseline used for VSEN reporting of shortages and overages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3DBC131-06EC-A76A-F0C8-759FF336D43B}"/>
              </a:ext>
            </a:extLst>
          </p:cNvPr>
          <p:cNvSpPr>
            <a:spLocks noGrp="1"/>
          </p:cNvSpPr>
          <p:nvPr>
            <p:ph type="sldNum" sz="quarter" idx="5"/>
          </p:nvPr>
        </p:nvSpPr>
        <p:spPr/>
        <p:txBody>
          <a:bodyPr/>
          <a:lstStyle/>
          <a:p>
            <a:fld id="{341BA3FB-F672-476D-898E-B0920489DF89}" type="slidenum">
              <a:rPr lang="en-US" smtClean="0"/>
              <a:t>22</a:t>
            </a:fld>
            <a:endParaRPr lang="en-US"/>
          </a:p>
        </p:txBody>
      </p:sp>
    </p:spTree>
    <p:extLst>
      <p:ext uri="{BB962C8B-B14F-4D97-AF65-F5344CB8AC3E}">
        <p14:creationId xmlns:p14="http://schemas.microsoft.com/office/powerpoint/2010/main" val="1274301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Purchase Order (EDI 850)</a:t>
            </a:r>
          </a:p>
          <a:p>
            <a:pPr lvl="0"/>
            <a:r>
              <a:rPr lang="en-US" sz="1200" kern="1200" dirty="0">
                <a:solidFill>
                  <a:schemeClr val="tx1"/>
                </a:solidFill>
                <a:effectLst/>
                <a:latin typeface="+mn-lt"/>
                <a:ea typeface="+mn-ea"/>
                <a:cs typeface="+mn-cs"/>
              </a:rPr>
              <a:t>The delivery window pertains to all items on the order</a:t>
            </a:r>
          </a:p>
          <a:p>
            <a:pPr lvl="1"/>
            <a:r>
              <a:rPr lang="en-US" sz="1200" kern="1200" dirty="0">
                <a:solidFill>
                  <a:schemeClr val="tx1"/>
                </a:solidFill>
                <a:effectLst/>
                <a:latin typeface="+mn-lt"/>
                <a:ea typeface="+mn-ea"/>
                <a:cs typeface="+mn-cs"/>
              </a:rPr>
              <a:t>The delivery window is determined by the lead times we have for you company</a:t>
            </a:r>
          </a:p>
          <a:p>
            <a:r>
              <a:rPr lang="en-US" sz="1200" kern="1200" dirty="0">
                <a:solidFill>
                  <a:schemeClr val="tx1"/>
                </a:solidFill>
                <a:effectLst/>
                <a:latin typeface="+mn-lt"/>
                <a:ea typeface="+mn-ea"/>
                <a:cs typeface="+mn-cs"/>
              </a:rPr>
              <a:t>PO Change (EDI 860)</a:t>
            </a:r>
          </a:p>
          <a:p>
            <a:pPr lvl="0"/>
            <a:r>
              <a:rPr lang="en-US" sz="1200" kern="1200" dirty="0">
                <a:solidFill>
                  <a:schemeClr val="tx1"/>
                </a:solidFill>
                <a:effectLst/>
                <a:latin typeface="+mn-lt"/>
                <a:ea typeface="+mn-ea"/>
                <a:cs typeface="+mn-cs"/>
              </a:rPr>
              <a:t>SBH PO Change documents (EDI 860) only send items with changes. We do not send replacement orders</a:t>
            </a:r>
          </a:p>
          <a:p>
            <a:pPr lvl="0"/>
            <a:r>
              <a:rPr lang="en-US" sz="1200" kern="1200" dirty="0">
                <a:solidFill>
                  <a:schemeClr val="tx1"/>
                </a:solidFill>
                <a:effectLst/>
                <a:latin typeface="+mn-lt"/>
                <a:ea typeface="+mn-ea"/>
                <a:cs typeface="+mn-cs"/>
              </a:rPr>
              <a:t>Please update your system when receiving a PO Change to minimize shipping and invoicing errors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23</a:t>
            </a:fld>
            <a:endParaRPr lang="en-US"/>
          </a:p>
        </p:txBody>
      </p:sp>
    </p:spTree>
    <p:extLst>
      <p:ext uri="{BB962C8B-B14F-4D97-AF65-F5344CB8AC3E}">
        <p14:creationId xmlns:p14="http://schemas.microsoft.com/office/powerpoint/2010/main" val="2335637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24</a:t>
            </a:fld>
            <a:endParaRPr lang="en-US"/>
          </a:p>
        </p:txBody>
      </p:sp>
    </p:spTree>
    <p:extLst>
      <p:ext uri="{BB962C8B-B14F-4D97-AF65-F5344CB8AC3E}">
        <p14:creationId xmlns:p14="http://schemas.microsoft.com/office/powerpoint/2010/main" val="277606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C8D08-B7D3-9CE0-B38A-C32F29248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B1C8E-8A55-EACB-E5E8-4B230AB498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BD555-2DCF-347F-6570-7DAD13D9CFDC}"/>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8BFC8B1-6634-1049-D1F0-E6DC28A07A38}"/>
              </a:ext>
            </a:extLst>
          </p:cNvPr>
          <p:cNvSpPr>
            <a:spLocks noGrp="1"/>
          </p:cNvSpPr>
          <p:nvPr>
            <p:ph type="sldNum" sz="quarter" idx="5"/>
          </p:nvPr>
        </p:nvSpPr>
        <p:spPr/>
        <p:txBody>
          <a:bodyPr/>
          <a:lstStyle/>
          <a:p>
            <a:fld id="{341BA3FB-F672-476D-898E-B0920489DF89}" type="slidenum">
              <a:rPr lang="en-US" smtClean="0"/>
              <a:t>25</a:t>
            </a:fld>
            <a:endParaRPr lang="en-US"/>
          </a:p>
        </p:txBody>
      </p:sp>
    </p:spTree>
    <p:extLst>
      <p:ext uri="{BB962C8B-B14F-4D97-AF65-F5344CB8AC3E}">
        <p14:creationId xmlns:p14="http://schemas.microsoft.com/office/powerpoint/2010/main" val="235932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26</a:t>
            </a:fld>
            <a:endParaRPr lang="en-US"/>
          </a:p>
        </p:txBody>
      </p:sp>
    </p:spTree>
    <p:extLst>
      <p:ext uri="{BB962C8B-B14F-4D97-AF65-F5344CB8AC3E}">
        <p14:creationId xmlns:p14="http://schemas.microsoft.com/office/powerpoint/2010/main" val="2335637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AB1FA-EA69-0A15-5339-EF62C04C90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355C5-40CE-B313-FAA0-6362E5ED7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22521-EB24-FBFF-42C5-35BEF703141C}"/>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47EAF69-45BA-DC59-98EE-77D08F10AB8F}"/>
              </a:ext>
            </a:extLst>
          </p:cNvPr>
          <p:cNvSpPr>
            <a:spLocks noGrp="1"/>
          </p:cNvSpPr>
          <p:nvPr>
            <p:ph type="sldNum" sz="quarter" idx="5"/>
          </p:nvPr>
        </p:nvSpPr>
        <p:spPr/>
        <p:txBody>
          <a:bodyPr/>
          <a:lstStyle/>
          <a:p>
            <a:fld id="{341BA3FB-F672-476D-898E-B0920489DF89}" type="slidenum">
              <a:rPr lang="en-US" smtClean="0"/>
              <a:t>27</a:t>
            </a:fld>
            <a:endParaRPr lang="en-US"/>
          </a:p>
        </p:txBody>
      </p:sp>
    </p:spTree>
    <p:extLst>
      <p:ext uri="{BB962C8B-B14F-4D97-AF65-F5344CB8AC3E}">
        <p14:creationId xmlns:p14="http://schemas.microsoft.com/office/powerpoint/2010/main" val="424469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Started this FY EDI at 99%, on time at 71%, fill rate at 93%</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3WM at 96% and Load Eval at 85%</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1 PO: 1 ASN: 1 BOL - FY24 @ 75%, FY25 @ 79%, FY26 at 92%</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Total 800 disputes for FY25. 60% in q1 and q2, 40% in q3 and q4. Lets say avg 67 disputes per month. 15 disputes this month – lowest since process start in May2024.</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Q1 48% disputes with VSENs, Q4 85% disputes with VSENs. Started this quarter at 93%</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7DA752A-EEE9-4813-A4D4-CDC19EEDC3CA}" type="slidenum">
              <a:rPr lang="en-US" smtClean="0"/>
              <a:t>30</a:t>
            </a:fld>
            <a:endParaRPr lang="en-US"/>
          </a:p>
        </p:txBody>
      </p:sp>
    </p:spTree>
    <p:extLst>
      <p:ext uri="{BB962C8B-B14F-4D97-AF65-F5344CB8AC3E}">
        <p14:creationId xmlns:p14="http://schemas.microsoft.com/office/powerpoint/2010/main" val="1187893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36EE-9A01-CF3C-1272-93D647FF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35FD0-D8B4-F172-A93A-C099F28F5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8EAF01-C444-5800-657D-1FD4706304E8}"/>
              </a:ext>
            </a:extLst>
          </p:cNvPr>
          <p:cNvSpPr>
            <a:spLocks noGrp="1"/>
          </p:cNvSpPr>
          <p:nvPr>
            <p:ph type="body" idx="1"/>
          </p:nvPr>
        </p:nvSpPr>
        <p:spPr/>
        <p:txBody>
          <a:bodyPr/>
          <a:lstStyle/>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1 PO : 1 ASN : 1 BOL – Avoid split shipments</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Always send us the ASN (EDI 856) via EDI as early as possible </a:t>
            </a:r>
            <a:endParaRPr lang="en-US" sz="12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Use the PO acknowledgement (EDI 855) to communicate all delivery date changes, via EDI</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Aim for the first day of the delivery window</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Schedule appointments at the warehouse as early as possible – appointments are first come, first serve</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Help us update your transportation lead times in our system</a:t>
            </a:r>
          </a:p>
          <a:p>
            <a:pPr marL="571500" indent="-571500" algn="l">
              <a:lnSpc>
                <a:spcPct val="100000"/>
              </a:lnSpc>
              <a:buFont typeface="Arial" panose="020B0604020202020204" pitchFamily="34" charset="0"/>
              <a:buChar char="•"/>
            </a:pPr>
            <a:endParaRPr lang="en-US" sz="1200" dirty="0">
              <a:solidFill>
                <a:srgbClr val="430007"/>
              </a:solidFill>
              <a:latin typeface="Archivo" pitchFamily="2" charset="77"/>
              <a:cs typeface="Archivo" pitchFamily="2" charset="77"/>
            </a:endParaRPr>
          </a:p>
          <a:p>
            <a:endParaRPr lang="en-US" dirty="0"/>
          </a:p>
        </p:txBody>
      </p:sp>
      <p:sp>
        <p:nvSpPr>
          <p:cNvPr id="4" name="Slide Number Placeholder 3">
            <a:extLst>
              <a:ext uri="{FF2B5EF4-FFF2-40B4-BE49-F238E27FC236}">
                <a16:creationId xmlns:a16="http://schemas.microsoft.com/office/drawing/2014/main" id="{1CBE211C-231C-9005-7D52-BB9F0238BC7F}"/>
              </a:ext>
            </a:extLst>
          </p:cNvPr>
          <p:cNvSpPr>
            <a:spLocks noGrp="1"/>
          </p:cNvSpPr>
          <p:nvPr>
            <p:ph type="sldNum" sz="quarter" idx="5"/>
          </p:nvPr>
        </p:nvSpPr>
        <p:spPr/>
        <p:txBody>
          <a:bodyPr/>
          <a:lstStyle/>
          <a:p>
            <a:fld id="{81977738-A275-974F-8E76-1AF79FCD1863}" type="slidenum">
              <a:rPr lang="en-US" smtClean="0"/>
              <a:t>32</a:t>
            </a:fld>
            <a:endParaRPr lang="en-US"/>
          </a:p>
        </p:txBody>
      </p:sp>
    </p:spTree>
    <p:extLst>
      <p:ext uri="{BB962C8B-B14F-4D97-AF65-F5344CB8AC3E}">
        <p14:creationId xmlns:p14="http://schemas.microsoft.com/office/powerpoint/2010/main" val="250266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3</a:t>
            </a:fld>
            <a:endParaRPr lang="en-US"/>
          </a:p>
        </p:txBody>
      </p:sp>
    </p:spTree>
    <p:extLst>
      <p:ext uri="{BB962C8B-B14F-4D97-AF65-F5344CB8AC3E}">
        <p14:creationId xmlns:p14="http://schemas.microsoft.com/office/powerpoint/2010/main" val="393242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824B0-6008-51A8-B59A-60362C55F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67CDD-4C09-D35A-222C-010F9C923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D0C6A-C2EF-9EBA-6306-B84AFBBDE44C}"/>
              </a:ext>
            </a:extLst>
          </p:cNvPr>
          <p:cNvSpPr>
            <a:spLocks noGrp="1"/>
          </p:cNvSpPr>
          <p:nvPr>
            <p:ph type="body" idx="1"/>
          </p:nvPr>
        </p:nvSpPr>
        <p:spPr/>
        <p:txBody>
          <a:bodyPr/>
          <a:lstStyle/>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Deliver product on time to avoid PO cancellations</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Always send us the invoice (EDI 810) via EDI as early as possible </a:t>
            </a:r>
            <a:endParaRPr lang="en-US" sz="12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Use the PO acknowledgement (EDI 855) to communicate all price/cost changes and allowance discrepancies, via EDI</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Line-level ASN (VSENs) and invoice accuracy (3-way match). Also, received product matches invoice.</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Use of compliant carton labels, pallet labels and packing slips</a:t>
            </a:r>
          </a:p>
          <a:p>
            <a:pPr marL="571500" indent="-571500" algn="l">
              <a:lnSpc>
                <a:spcPct val="100000"/>
              </a:lnSpc>
              <a:buFont typeface="Arial" panose="020B0604020202020204" pitchFamily="34" charset="0"/>
              <a:buChar char="•"/>
            </a:pPr>
            <a:r>
              <a:rPr lang="en-US" sz="1200" dirty="0">
                <a:solidFill>
                  <a:srgbClr val="430007"/>
                </a:solidFill>
                <a:latin typeface="Archivo" pitchFamily="2" charset="77"/>
                <a:cs typeface="Archivo" pitchFamily="2" charset="77"/>
              </a:rPr>
              <a:t>Non-compliance will lead to No Pay</a:t>
            </a:r>
          </a:p>
          <a:p>
            <a:endParaRPr lang="en-US" dirty="0"/>
          </a:p>
        </p:txBody>
      </p:sp>
      <p:sp>
        <p:nvSpPr>
          <p:cNvPr id="4" name="Slide Number Placeholder 3">
            <a:extLst>
              <a:ext uri="{FF2B5EF4-FFF2-40B4-BE49-F238E27FC236}">
                <a16:creationId xmlns:a16="http://schemas.microsoft.com/office/drawing/2014/main" id="{908F2B41-A77E-9776-6205-2F341F888040}"/>
              </a:ext>
            </a:extLst>
          </p:cNvPr>
          <p:cNvSpPr>
            <a:spLocks noGrp="1"/>
          </p:cNvSpPr>
          <p:nvPr>
            <p:ph type="sldNum" sz="quarter" idx="5"/>
          </p:nvPr>
        </p:nvSpPr>
        <p:spPr/>
        <p:txBody>
          <a:bodyPr/>
          <a:lstStyle/>
          <a:p>
            <a:fld id="{81977738-A275-974F-8E76-1AF79FCD1863}" type="slidenum">
              <a:rPr lang="en-US" smtClean="0"/>
              <a:t>33</a:t>
            </a:fld>
            <a:endParaRPr lang="en-US"/>
          </a:p>
        </p:txBody>
      </p:sp>
    </p:spTree>
    <p:extLst>
      <p:ext uri="{BB962C8B-B14F-4D97-AF65-F5344CB8AC3E}">
        <p14:creationId xmlns:p14="http://schemas.microsoft.com/office/powerpoint/2010/main" val="2370906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Shipment Quality Audit:</a:t>
            </a:r>
          </a:p>
          <a:p>
            <a:pPr marL="285750" indent="-285750">
              <a:buFont typeface="Arial,Sans-Serif"/>
              <a:buChar char="•"/>
            </a:pPr>
            <a:r>
              <a:rPr lang="en-US" dirty="0"/>
              <a:t>Establish KPIs to audit shipment quality from unloading to receiving</a:t>
            </a:r>
          </a:p>
          <a:p>
            <a:pPr marL="285750" indent="-285750">
              <a:buFont typeface="Arial,Sans-Serif"/>
              <a:buChar char="•"/>
            </a:pPr>
            <a:r>
              <a:rPr lang="en-US" dirty="0"/>
              <a:t>Process training at warehouse to maximize data entry accuracy</a:t>
            </a:r>
          </a:p>
          <a:p>
            <a:pPr marL="285750" indent="-285750">
              <a:buFont typeface="Arial,Sans-Serif"/>
              <a:buChar char="•"/>
            </a:pPr>
            <a:r>
              <a:rPr lang="en-US" dirty="0"/>
              <a:t>Vendor training on risks and best practices</a:t>
            </a:r>
          </a:p>
          <a:p>
            <a:pPr marL="285750" indent="-285750">
              <a:buFont typeface="Arial,Sans-Serif"/>
              <a:buChar char="•"/>
            </a:pPr>
            <a:r>
              <a:rPr lang="en-US" dirty="0"/>
              <a:t>Develop reporting to measure progress and identify problem areas</a:t>
            </a:r>
          </a:p>
          <a:p>
            <a:pPr marL="285750" indent="-285750">
              <a:buFont typeface="Arial,Sans-Serif"/>
              <a:buChar char="•"/>
            </a:pPr>
            <a:endParaRPr lang="en-US" dirty="0"/>
          </a:p>
          <a:p>
            <a:r>
              <a:rPr lang="en-US" dirty="0"/>
              <a:t>Line level EDI compliance:</a:t>
            </a:r>
          </a:p>
          <a:p>
            <a:pPr marL="285750" indent="-285750">
              <a:buFont typeface="Arial,Sans-Serif"/>
              <a:buChar char="•"/>
            </a:pPr>
            <a:r>
              <a:rPr lang="en-US" dirty="0"/>
              <a:t>Vendor outreach to share best practices on use of Acknowledgements, ASNs and Invoices</a:t>
            </a:r>
          </a:p>
          <a:p>
            <a:pPr marL="285750" indent="-285750">
              <a:buFont typeface="Arial,Sans-Serif"/>
              <a:buChar char="•"/>
            </a:pPr>
            <a:r>
              <a:rPr lang="en-US" dirty="0"/>
              <a:t>EDI Scorecard to identify positive and negative trends in vendor behavior</a:t>
            </a:r>
          </a:p>
          <a:p>
            <a:pPr marL="285750" indent="-285750">
              <a:buFont typeface="Arial,Sans-Serif"/>
              <a:buChar char="•"/>
            </a:pPr>
            <a:r>
              <a:rPr lang="en-US" dirty="0"/>
              <a:t>Internal compliance scorecard to highlight bottlenecks in PO life cycle management</a:t>
            </a:r>
          </a:p>
          <a:p>
            <a:pPr marL="285750" indent="-285750">
              <a:buFont typeface="Arial,Sans-Serif"/>
              <a:buChar char="•"/>
            </a:pPr>
            <a:endParaRPr lang="en-US" dirty="0"/>
          </a:p>
          <a:p>
            <a:r>
              <a:rPr lang="en-US" dirty="0"/>
              <a:t>New WMS:</a:t>
            </a:r>
          </a:p>
          <a:p>
            <a:pPr marL="285750" indent="-285750">
              <a:buFont typeface="Arial,Sans-Serif"/>
              <a:buChar char="•"/>
            </a:pPr>
            <a:r>
              <a:rPr lang="en-US" dirty="0"/>
              <a:t>Monitor effects of new warehouse management system on vendor performance KPIs</a:t>
            </a:r>
          </a:p>
          <a:p>
            <a:pPr marL="285750" indent="-285750">
              <a:buFont typeface="Arial,Sans-Serif"/>
              <a:buChar char="•"/>
            </a:pPr>
            <a:r>
              <a:rPr lang="en-US" dirty="0"/>
              <a:t>Support tool setup and UAT</a:t>
            </a:r>
          </a:p>
          <a:p>
            <a:pPr marL="285750" indent="-285750">
              <a:buFont typeface="Arial,Sans-Serif"/>
              <a:buChar char="•"/>
            </a:pPr>
            <a:r>
              <a:rPr lang="en-US" dirty="0"/>
              <a:t>Warehouse receiving process training – VSENs and appointment scheduling</a:t>
            </a:r>
          </a:p>
          <a:p>
            <a:endParaRPr lang="en-US" dirty="0"/>
          </a:p>
        </p:txBody>
      </p:sp>
      <p:sp>
        <p:nvSpPr>
          <p:cNvPr id="4" name="Slide Number Placeholder 3"/>
          <p:cNvSpPr>
            <a:spLocks noGrp="1"/>
          </p:cNvSpPr>
          <p:nvPr>
            <p:ph type="sldNum" sz="quarter" idx="5"/>
          </p:nvPr>
        </p:nvSpPr>
        <p:spPr/>
        <p:txBody>
          <a:bodyPr/>
          <a:lstStyle/>
          <a:p>
            <a:fld id="{57DA752A-EEE9-4813-A4D4-CDC19EEDC3CA}" type="slidenum">
              <a:rPr lang="en-US" smtClean="0"/>
              <a:t>34</a:t>
            </a:fld>
            <a:endParaRPr lang="en-US"/>
          </a:p>
        </p:txBody>
      </p:sp>
    </p:spTree>
    <p:extLst>
      <p:ext uri="{BB962C8B-B14F-4D97-AF65-F5344CB8AC3E}">
        <p14:creationId xmlns:p14="http://schemas.microsoft.com/office/powerpoint/2010/main" val="15296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1802D-1F4B-212C-63E5-1DC03724F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E7256-3C29-45D9-5361-0DDD82A94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787F7-30AB-E92A-402A-37A87D81A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293B4-5F49-EAD3-DAF7-C6E30D2DDD11}"/>
              </a:ext>
            </a:extLst>
          </p:cNvPr>
          <p:cNvSpPr>
            <a:spLocks noGrp="1"/>
          </p:cNvSpPr>
          <p:nvPr>
            <p:ph type="sldNum" sz="quarter" idx="5"/>
          </p:nvPr>
        </p:nvSpPr>
        <p:spPr/>
        <p:txBody>
          <a:bodyPr/>
          <a:lstStyle/>
          <a:p>
            <a:fld id="{81977738-A275-974F-8E76-1AF79FCD1863}" type="slidenum">
              <a:rPr lang="en-US" smtClean="0"/>
              <a:t>36</a:t>
            </a:fld>
            <a:endParaRPr lang="en-US"/>
          </a:p>
        </p:txBody>
      </p:sp>
    </p:spTree>
    <p:extLst>
      <p:ext uri="{BB962C8B-B14F-4D97-AF65-F5344CB8AC3E}">
        <p14:creationId xmlns:p14="http://schemas.microsoft.com/office/powerpoint/2010/main" val="153708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AF738-BBAF-753B-D6AA-8C04943E5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4A14D-8027-F284-AAE6-A588B3E72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7AAC9-E1FD-454D-16BB-06B8E9A11F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15921E-054D-4903-3218-051D68C9A856}"/>
              </a:ext>
            </a:extLst>
          </p:cNvPr>
          <p:cNvSpPr>
            <a:spLocks noGrp="1"/>
          </p:cNvSpPr>
          <p:nvPr>
            <p:ph type="sldNum" sz="quarter" idx="5"/>
          </p:nvPr>
        </p:nvSpPr>
        <p:spPr/>
        <p:txBody>
          <a:bodyPr/>
          <a:lstStyle/>
          <a:p>
            <a:fld id="{81977738-A275-974F-8E76-1AF79FCD1863}" type="slidenum">
              <a:rPr lang="en-US" smtClean="0"/>
              <a:t>37</a:t>
            </a:fld>
            <a:endParaRPr lang="en-US"/>
          </a:p>
        </p:txBody>
      </p:sp>
    </p:spTree>
    <p:extLst>
      <p:ext uri="{BB962C8B-B14F-4D97-AF65-F5344CB8AC3E}">
        <p14:creationId xmlns:p14="http://schemas.microsoft.com/office/powerpoint/2010/main" val="2739371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46B88-325E-30FC-FE5E-D5FC87509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63F98-92F5-8699-7F9B-18E397265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E0A12-677D-529E-69E3-D5519F5BC2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01FAA4-A566-EAF0-DF79-9E479234D639}"/>
              </a:ext>
            </a:extLst>
          </p:cNvPr>
          <p:cNvSpPr>
            <a:spLocks noGrp="1"/>
          </p:cNvSpPr>
          <p:nvPr>
            <p:ph type="sldNum" sz="quarter" idx="5"/>
          </p:nvPr>
        </p:nvSpPr>
        <p:spPr/>
        <p:txBody>
          <a:bodyPr/>
          <a:lstStyle/>
          <a:p>
            <a:fld id="{81977738-A275-974F-8E76-1AF79FCD1863}" type="slidenum">
              <a:rPr lang="en-US" smtClean="0"/>
              <a:t>38</a:t>
            </a:fld>
            <a:endParaRPr lang="en-US"/>
          </a:p>
        </p:txBody>
      </p:sp>
    </p:spTree>
    <p:extLst>
      <p:ext uri="{BB962C8B-B14F-4D97-AF65-F5344CB8AC3E}">
        <p14:creationId xmlns:p14="http://schemas.microsoft.com/office/powerpoint/2010/main" val="106439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4</a:t>
            </a:fld>
            <a:endParaRPr lang="en-US"/>
          </a:p>
        </p:txBody>
      </p:sp>
    </p:spTree>
    <p:extLst>
      <p:ext uri="{BB962C8B-B14F-4D97-AF65-F5344CB8AC3E}">
        <p14:creationId xmlns:p14="http://schemas.microsoft.com/office/powerpoint/2010/main" val="6219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5</a:t>
            </a:fld>
            <a:endParaRPr lang="en-US"/>
          </a:p>
        </p:txBody>
      </p:sp>
    </p:spTree>
    <p:extLst>
      <p:ext uri="{BB962C8B-B14F-4D97-AF65-F5344CB8AC3E}">
        <p14:creationId xmlns:p14="http://schemas.microsoft.com/office/powerpoint/2010/main" val="23090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6</a:t>
            </a:fld>
            <a:endParaRPr lang="en-US"/>
          </a:p>
        </p:txBody>
      </p:sp>
    </p:spTree>
    <p:extLst>
      <p:ext uri="{BB962C8B-B14F-4D97-AF65-F5344CB8AC3E}">
        <p14:creationId xmlns:p14="http://schemas.microsoft.com/office/powerpoint/2010/main" val="97558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7</a:t>
            </a:fld>
            <a:endParaRPr lang="en-US"/>
          </a:p>
        </p:txBody>
      </p:sp>
    </p:spTree>
    <p:extLst>
      <p:ext uri="{BB962C8B-B14F-4D97-AF65-F5344CB8AC3E}">
        <p14:creationId xmlns:p14="http://schemas.microsoft.com/office/powerpoint/2010/main" val="277606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8</a:t>
            </a:fld>
            <a:endParaRPr lang="en-US"/>
          </a:p>
        </p:txBody>
      </p:sp>
    </p:spTree>
    <p:extLst>
      <p:ext uri="{BB962C8B-B14F-4D97-AF65-F5344CB8AC3E}">
        <p14:creationId xmlns:p14="http://schemas.microsoft.com/office/powerpoint/2010/main" val="40825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41BA3FB-F672-476D-898E-B0920489DF89}" type="slidenum">
              <a:rPr lang="en-US" smtClean="0"/>
              <a:t>9</a:t>
            </a:fld>
            <a:endParaRPr lang="en-US"/>
          </a:p>
        </p:txBody>
      </p:sp>
    </p:spTree>
    <p:extLst>
      <p:ext uri="{BB962C8B-B14F-4D97-AF65-F5344CB8AC3E}">
        <p14:creationId xmlns:p14="http://schemas.microsoft.com/office/powerpoint/2010/main" val="57845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58D9-3F4E-7C54-7F61-70561B64C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9E6C6-351E-C1C9-646C-78FF8BFF7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B9B21-B0FC-0898-1AE8-4FC622224D78}"/>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9CDCBF24-475A-43C1-25B4-476CB4F9F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2AAB5-801C-2F0C-7DF1-A4BF4510AF87}"/>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419974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B276-E4A2-828E-CD8D-BB9123FC6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EEB144-ACAF-DBEC-F55F-01A54ABBA7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284CB-24D4-5481-E091-9E0F6F8C1E18}"/>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A950EC57-C975-5A63-B785-A48B9A18F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1BE80-2A54-53C5-7461-63FA0546F5DD}"/>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19615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64EB44-5788-D9EF-DF73-F3DFEBA098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D5EC7-032A-6C62-8D74-4A0CD523E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53F39-3367-9C55-BE60-0C47ACE8E0A6}"/>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4E40F391-064D-A190-A876-3D47029B6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D4359-F2CE-AE46-F806-EE3D01BD0845}"/>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137983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
        <p:cNvGrpSpPr/>
        <p:nvPr/>
      </p:nvGrpSpPr>
      <p:grpSpPr>
        <a:xfrm>
          <a:off x="0" y="0"/>
          <a:ext cx="0" cy="0"/>
          <a:chOff x="0" y="0"/>
          <a:chExt cx="0" cy="0"/>
        </a:xfrm>
      </p:grpSpPr>
      <p:pic>
        <p:nvPicPr>
          <p:cNvPr id="16" name="Google Shape;16;p17"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17"/>
          <p:cNvSpPr txBox="1">
            <a:spLocks noGrp="1"/>
          </p:cNvSpPr>
          <p:nvPr>
            <p:ph type="body" idx="1"/>
          </p:nvPr>
        </p:nvSpPr>
        <p:spPr>
          <a:xfrm>
            <a:off x="720723" y="2230505"/>
            <a:ext cx="10122867" cy="1198496"/>
          </a:xfrm>
          <a:prstGeom prst="rect">
            <a:avLst/>
          </a:prstGeom>
          <a:noFill/>
          <a:ln>
            <a:noFill/>
          </a:ln>
        </p:spPr>
        <p:txBody>
          <a:bodyPr spcFirstLastPara="1" wrap="square" lIns="91425" tIns="45700" rIns="91425" bIns="45700" anchor="t" anchorCtr="0">
            <a:normAutofit/>
          </a:bodyPr>
          <a:lstStyle>
            <a:lvl1pPr marL="457200" lvl="0" indent="-609600" algn="l">
              <a:lnSpc>
                <a:spcPct val="113333"/>
              </a:lnSpc>
              <a:spcBef>
                <a:spcPts val="1000"/>
              </a:spcBef>
              <a:spcAft>
                <a:spcPts val="0"/>
              </a:spcAft>
              <a:buClr>
                <a:schemeClr val="lt1"/>
              </a:buClr>
              <a:buSzPts val="6000"/>
              <a:buChar char="•"/>
              <a:defRPr sz="60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7"/>
          <p:cNvSpPr txBox="1">
            <a:spLocks noGrp="1"/>
          </p:cNvSpPr>
          <p:nvPr>
            <p:ph type="body" idx="2"/>
          </p:nvPr>
        </p:nvSpPr>
        <p:spPr>
          <a:xfrm>
            <a:off x="720725" y="3727382"/>
            <a:ext cx="4338638" cy="12922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chemeClr val="lt1"/>
              </a:buClr>
              <a:buSzPts val="3600"/>
              <a:buChar char="•"/>
              <a:defRPr sz="3600">
                <a:solidFill>
                  <a:schemeClr val="lt1"/>
                </a:solidFill>
              </a:defRPr>
            </a:lvl1pPr>
            <a:lvl2pPr marL="914400" lvl="1" indent="-457200" algn="l">
              <a:lnSpc>
                <a:spcPct val="90000"/>
              </a:lnSpc>
              <a:spcBef>
                <a:spcPts val="500"/>
              </a:spcBef>
              <a:spcAft>
                <a:spcPts val="0"/>
              </a:spcAft>
              <a:buClr>
                <a:schemeClr val="dk1"/>
              </a:buClr>
              <a:buSzPts val="3600"/>
              <a:buChar char="•"/>
              <a:defRPr sz="3600"/>
            </a:lvl2pPr>
            <a:lvl3pPr marL="1371600" lvl="2" indent="-457200" algn="l">
              <a:lnSpc>
                <a:spcPct val="90000"/>
              </a:lnSpc>
              <a:spcBef>
                <a:spcPts val="500"/>
              </a:spcBef>
              <a:spcAft>
                <a:spcPts val="0"/>
              </a:spcAft>
              <a:buClr>
                <a:schemeClr val="dk1"/>
              </a:buClr>
              <a:buSzPts val="3600"/>
              <a:buChar char="•"/>
              <a:defRPr sz="3600"/>
            </a:lvl3pPr>
            <a:lvl4pPr marL="1828800" lvl="3" indent="-457200" algn="l">
              <a:lnSpc>
                <a:spcPct val="90000"/>
              </a:lnSpc>
              <a:spcBef>
                <a:spcPts val="500"/>
              </a:spcBef>
              <a:spcAft>
                <a:spcPts val="0"/>
              </a:spcAft>
              <a:buClr>
                <a:schemeClr val="dk1"/>
              </a:buClr>
              <a:buSzPts val="3600"/>
              <a:buChar char="•"/>
              <a:defRPr sz="3600"/>
            </a:lvl4pPr>
            <a:lvl5pPr marL="2286000" lvl="4" indent="-457200" algn="l">
              <a:lnSpc>
                <a:spcPct val="90000"/>
              </a:lnSpc>
              <a:spcBef>
                <a:spcPts val="500"/>
              </a:spcBef>
              <a:spcAft>
                <a:spcPts val="0"/>
              </a:spcAft>
              <a:buClr>
                <a:schemeClr val="dk1"/>
              </a:buClr>
              <a:buSzPts val="3600"/>
              <a:buChar char="•"/>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7"/>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316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Red Line">
  <p:cSld name="Content + Red Line">
    <p:spTree>
      <p:nvGrpSpPr>
        <p:cNvPr id="1" name="Shape 19"/>
        <p:cNvGrpSpPr/>
        <p:nvPr/>
      </p:nvGrpSpPr>
      <p:grpSpPr>
        <a:xfrm>
          <a:off x="0" y="0"/>
          <a:ext cx="0" cy="0"/>
          <a:chOff x="0" y="0"/>
          <a:chExt cx="0" cy="0"/>
        </a:xfrm>
      </p:grpSpPr>
      <p:pic>
        <p:nvPicPr>
          <p:cNvPr id="20" name="Google Shape;20;p18" descr="Graphical user interface, text, application&#10;&#10;Description automatically generated"/>
          <p:cNvPicPr preferRelativeResize="0"/>
          <p:nvPr/>
        </p:nvPicPr>
        <p:blipFill rotWithShape="1">
          <a:blip r:embed="rId2">
            <a:alphaModFix/>
          </a:blip>
          <a:srcRect/>
          <a:stretch/>
        </p:blipFill>
        <p:spPr>
          <a:xfrm>
            <a:off x="0" y="840828"/>
            <a:ext cx="12192000" cy="187921"/>
          </a:xfrm>
          <a:prstGeom prst="rect">
            <a:avLst/>
          </a:prstGeom>
          <a:noFill/>
          <a:ln>
            <a:noFill/>
          </a:ln>
        </p:spPr>
      </p:pic>
      <p:pic>
        <p:nvPicPr>
          <p:cNvPr id="21" name="Google Shape;21;p18" descr="Graphical user interface, text, application, email&#10;&#10;Description automatically generated"/>
          <p:cNvPicPr preferRelativeResize="0"/>
          <p:nvPr/>
        </p:nvPicPr>
        <p:blipFill rotWithShape="1">
          <a:blip r:embed="rId3">
            <a:alphaModFix/>
          </a:blip>
          <a:srcRect/>
          <a:stretch/>
        </p:blipFill>
        <p:spPr>
          <a:xfrm>
            <a:off x="0" y="6496492"/>
            <a:ext cx="12192000" cy="361507"/>
          </a:xfrm>
          <a:prstGeom prst="rect">
            <a:avLst/>
          </a:prstGeom>
          <a:noFill/>
          <a:ln>
            <a:noFill/>
          </a:ln>
        </p:spPr>
      </p:pic>
      <p:pic>
        <p:nvPicPr>
          <p:cNvPr id="22" name="Google Shape;22;p18" descr="Graphical user interface, text, application, email&#10;&#10;Description automatically generated"/>
          <p:cNvPicPr preferRelativeResize="0"/>
          <p:nvPr/>
        </p:nvPicPr>
        <p:blipFill rotWithShape="1">
          <a:blip r:embed="rId4">
            <a:alphaModFix/>
          </a:blip>
          <a:srcRect/>
          <a:stretch/>
        </p:blipFill>
        <p:spPr>
          <a:xfrm>
            <a:off x="10122194" y="6049926"/>
            <a:ext cx="2069805" cy="446566"/>
          </a:xfrm>
          <a:prstGeom prst="rect">
            <a:avLst/>
          </a:prstGeom>
          <a:noFill/>
          <a:ln>
            <a:noFill/>
          </a:ln>
        </p:spPr>
      </p:pic>
      <p:sp>
        <p:nvSpPr>
          <p:cNvPr id="23" name="Google Shape;23;p18"/>
          <p:cNvSpPr txBox="1">
            <a:spLocks noGrp="1"/>
          </p:cNvSpPr>
          <p:nvPr>
            <p:ph type="body" idx="1"/>
          </p:nvPr>
        </p:nvSpPr>
        <p:spPr>
          <a:xfrm>
            <a:off x="399065" y="326203"/>
            <a:ext cx="11268075" cy="557212"/>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body" idx="2"/>
          </p:nvPr>
        </p:nvSpPr>
        <p:spPr>
          <a:xfrm>
            <a:off x="398463" y="1271587"/>
            <a:ext cx="9723730" cy="453550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b="1"/>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Font typeface="Arial"/>
              <a:buChar char="•"/>
              <a:defRPr sz="24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2011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45AE-D6A1-3192-1D41-07780CAA10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610E3-B576-C294-28D4-54A5D30FD8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4305A-2A80-1700-231B-4CCB5A628C24}"/>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D2920CAC-63E5-68E5-0934-EE471AED9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0CBC2-ECCA-E444-5955-5CF5B126A866}"/>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383918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DF97-0F3E-B93B-DA3F-B82AC27DF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BE5724-85A7-9060-1A55-63F1FF3DA2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EAD64B-49B2-D6AA-9041-654A9B72D1EF}"/>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D3D4A206-C345-D0B9-B262-64F8B97C0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7BB8A-594B-2015-FE4C-86129E1EFFA0}"/>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19965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EE00-69A5-74AB-36D6-B9F9EE4E3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902FF-262B-744C-F133-CB4848C8A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95080-232B-1A1A-5B96-FCDFD8B74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7CFF6-A760-9C18-86E5-DBC61B76E26C}"/>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6" name="Footer Placeholder 5">
            <a:extLst>
              <a:ext uri="{FF2B5EF4-FFF2-40B4-BE49-F238E27FC236}">
                <a16:creationId xmlns:a16="http://schemas.microsoft.com/office/drawing/2014/main" id="{1E9580B1-2F2B-CEB5-866F-45D624903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BDF89-9EF7-7E66-CCC2-8EA9C085391F}"/>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271574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2BD9-5D98-5CB0-7CCA-1A232360C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5E5A0-2EA8-19E4-3857-3172E6D8C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6893C9-3FB5-12DF-7FD2-136E48C177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314DC-AA80-D0E4-7499-2CFB673FF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CD738-129F-8301-9043-1CD763C94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3D8B96-583F-1933-DF83-78213F2A9C54}"/>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8" name="Footer Placeholder 7">
            <a:extLst>
              <a:ext uri="{FF2B5EF4-FFF2-40B4-BE49-F238E27FC236}">
                <a16:creationId xmlns:a16="http://schemas.microsoft.com/office/drawing/2014/main" id="{8FD06FCE-C936-5BA6-9701-AEB49BEB0D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54AAF2-9B1D-B071-8A0D-6AE94421214C}"/>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367131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BF73-11C6-5D25-86C2-8818EEB1D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ABBD9-FCC0-B4A9-203E-463DF460C4BB}"/>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4" name="Footer Placeholder 3">
            <a:extLst>
              <a:ext uri="{FF2B5EF4-FFF2-40B4-BE49-F238E27FC236}">
                <a16:creationId xmlns:a16="http://schemas.microsoft.com/office/drawing/2014/main" id="{1C752FED-1943-A170-45F4-08F44A7BD6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3952D-0273-98D1-0C1A-6C6F9AF964B7}"/>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326656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66A3F-BB77-8D41-D9A4-A09760975AF1}"/>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3" name="Footer Placeholder 2">
            <a:extLst>
              <a:ext uri="{FF2B5EF4-FFF2-40B4-BE49-F238E27FC236}">
                <a16:creationId xmlns:a16="http://schemas.microsoft.com/office/drawing/2014/main" id="{4A3EC4A6-DC28-E82F-E558-9EAB5F108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B3F51-2275-7485-4964-4664BFCC3CCC}"/>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194357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47EBC-1E39-6673-664D-ED4B538D1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02423-2E84-23E6-8540-954EA1106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6C64C7-C647-054D-D3EB-BF07742C1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9308F-F3BB-0C0B-F9DB-BDD2D9910A83}"/>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6" name="Footer Placeholder 5">
            <a:extLst>
              <a:ext uri="{FF2B5EF4-FFF2-40B4-BE49-F238E27FC236}">
                <a16:creationId xmlns:a16="http://schemas.microsoft.com/office/drawing/2014/main" id="{53A6BBCF-ACE3-DB5C-3C0B-F99E22531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CABE0-79ED-45EA-DBBF-B8BD5082D050}"/>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374469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F92E-DF1F-D054-59AD-350266D46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E397F-2A36-633A-4703-B02E07277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03103-CCE0-4CB3-0901-CA9582D3D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22FF7-9E24-228C-242F-E48433C15B33}"/>
              </a:ext>
            </a:extLst>
          </p:cNvPr>
          <p:cNvSpPr>
            <a:spLocks noGrp="1"/>
          </p:cNvSpPr>
          <p:nvPr>
            <p:ph type="dt" sz="half" idx="10"/>
          </p:nvPr>
        </p:nvSpPr>
        <p:spPr/>
        <p:txBody>
          <a:bodyPr/>
          <a:lstStyle/>
          <a:p>
            <a:fld id="{8EE7D134-0467-4A3B-8446-106D85B9167A}" type="datetimeFigureOut">
              <a:rPr lang="en-US" smtClean="0"/>
              <a:t>11/18/2025</a:t>
            </a:fld>
            <a:endParaRPr lang="en-US"/>
          </a:p>
        </p:txBody>
      </p:sp>
      <p:sp>
        <p:nvSpPr>
          <p:cNvPr id="6" name="Footer Placeholder 5">
            <a:extLst>
              <a:ext uri="{FF2B5EF4-FFF2-40B4-BE49-F238E27FC236}">
                <a16:creationId xmlns:a16="http://schemas.microsoft.com/office/drawing/2014/main" id="{9E057A10-25CC-AC13-DE99-A3DF0F28D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EC37A-E08F-9CFE-E1F5-97381B2254AC}"/>
              </a:ext>
            </a:extLst>
          </p:cNvPr>
          <p:cNvSpPr>
            <a:spLocks noGrp="1"/>
          </p:cNvSpPr>
          <p:nvPr>
            <p:ph type="sldNum" sz="quarter" idx="12"/>
          </p:nvPr>
        </p:nvSpPr>
        <p:spPr/>
        <p:txBody>
          <a:bodyPr/>
          <a:lstStyle/>
          <a:p>
            <a:fld id="{592E22A8-9178-4D25-AF89-06601B39CEC8}" type="slidenum">
              <a:rPr lang="en-US" smtClean="0"/>
              <a:t>‹#›</a:t>
            </a:fld>
            <a:endParaRPr lang="en-US"/>
          </a:p>
        </p:txBody>
      </p:sp>
    </p:spTree>
    <p:extLst>
      <p:ext uri="{BB962C8B-B14F-4D97-AF65-F5344CB8AC3E}">
        <p14:creationId xmlns:p14="http://schemas.microsoft.com/office/powerpoint/2010/main" val="415058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AE42D-5F69-1F84-9EB8-C6DFA0814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6311A-BFEF-AC0A-9331-05D60949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48002-C6DF-F575-812C-7BF6CCF2B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E7D134-0467-4A3B-8446-106D85B9167A}" type="datetimeFigureOut">
              <a:rPr lang="en-US" smtClean="0"/>
              <a:t>11/18/2025</a:t>
            </a:fld>
            <a:endParaRPr lang="en-US"/>
          </a:p>
        </p:txBody>
      </p:sp>
      <p:sp>
        <p:nvSpPr>
          <p:cNvPr id="5" name="Footer Placeholder 4">
            <a:extLst>
              <a:ext uri="{FF2B5EF4-FFF2-40B4-BE49-F238E27FC236}">
                <a16:creationId xmlns:a16="http://schemas.microsoft.com/office/drawing/2014/main" id="{9FCB2EE0-0AE7-14F9-64B3-4EF96F4D52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CB0645-7245-505E-345D-1C95594EB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2E22A8-9178-4D25-AF89-06601B39CEC8}" type="slidenum">
              <a:rPr lang="en-US" smtClean="0"/>
              <a:t>‹#›</a:t>
            </a:fld>
            <a:endParaRPr lang="en-US"/>
          </a:p>
        </p:txBody>
      </p:sp>
    </p:spTree>
    <p:extLst>
      <p:ext uri="{BB962C8B-B14F-4D97-AF65-F5344CB8AC3E}">
        <p14:creationId xmlns:p14="http://schemas.microsoft.com/office/powerpoint/2010/main" val="742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hyperlink" Target="https://c6eib458.caspio.com/dp/68718000abbea713e0b9487fa0c6"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c6eib458.caspio.com/dp/68718000abbea713e0b9487fa0c6"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www.sallybeauty.com/about/vendor-compliance-guide/" TargetMode="Externa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c6eib458.caspio.com/dp/68718000abbea713e0b9487fa0c6"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00bc33ec75_2_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a:t>
            </a:fld>
            <a:endParaRPr>
              <a:solidFill>
                <a:schemeClr val="lt1"/>
              </a:solidFill>
            </a:endParaRPr>
          </a:p>
        </p:txBody>
      </p:sp>
      <p:sp>
        <p:nvSpPr>
          <p:cNvPr id="102" name="Google Shape;102;g200bc33ec75_2_0"/>
          <p:cNvSpPr txBox="1">
            <a:spLocks noGrp="1"/>
          </p:cNvSpPr>
          <p:nvPr>
            <p:ph type="body" idx="1"/>
          </p:nvPr>
        </p:nvSpPr>
        <p:spPr>
          <a:xfrm>
            <a:off x="655750" y="1967274"/>
            <a:ext cx="10188000" cy="1461600"/>
          </a:xfrm>
          <a:prstGeom prst="rect">
            <a:avLst/>
          </a:prstGeom>
          <a:noFill/>
          <a:ln>
            <a:noFill/>
          </a:ln>
        </p:spPr>
        <p:txBody>
          <a:bodyPr spcFirstLastPara="1" wrap="square" lIns="91425" tIns="45700" rIns="91425" bIns="45700" anchor="ctr" anchorCtr="0">
            <a:noAutofit/>
          </a:bodyPr>
          <a:lstStyle/>
          <a:p>
            <a:pPr marL="0" lvl="0" indent="0" algn="ctr" rtl="0">
              <a:lnSpc>
                <a:spcPct val="93333"/>
              </a:lnSpc>
              <a:spcBef>
                <a:spcPts val="1000"/>
              </a:spcBef>
              <a:spcAft>
                <a:spcPts val="0"/>
              </a:spcAft>
              <a:buSzPts val="605"/>
              <a:buNone/>
            </a:pPr>
            <a:r>
              <a:rPr lang="en-US" sz="4800" dirty="0">
                <a:latin typeface="Franklin Gothic"/>
                <a:ea typeface="Franklin Gothic"/>
                <a:cs typeface="Franklin Gothic"/>
                <a:sym typeface="Franklin Gothic"/>
              </a:rPr>
              <a:t>Vendor Performance Webinar 1</a:t>
            </a:r>
          </a:p>
          <a:p>
            <a:pPr marL="0" lvl="0" indent="0" algn="ctr" rtl="0">
              <a:lnSpc>
                <a:spcPct val="93333"/>
              </a:lnSpc>
              <a:spcBef>
                <a:spcPts val="1000"/>
              </a:spcBef>
              <a:spcAft>
                <a:spcPts val="0"/>
              </a:spcAft>
              <a:buSzPts val="605"/>
              <a:buNone/>
            </a:pPr>
            <a:r>
              <a:rPr lang="en-US" sz="4800" dirty="0">
                <a:latin typeface="Franklin Gothic"/>
                <a:sym typeface="Franklin Gothic"/>
              </a:rPr>
              <a:t>January’25</a:t>
            </a:r>
            <a:endParaRPr lang="en-US" sz="4800" dirty="0"/>
          </a:p>
        </p:txBody>
      </p:sp>
    </p:spTree>
    <p:extLst>
      <p:ext uri="{BB962C8B-B14F-4D97-AF65-F5344CB8AC3E}">
        <p14:creationId xmlns:p14="http://schemas.microsoft.com/office/powerpoint/2010/main" val="2579364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 To Summarize..</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4" y="1015712"/>
            <a:ext cx="11267999" cy="4801314"/>
          </a:xfrm>
          <a:prstGeom prst="rect">
            <a:avLst/>
          </a:prstGeom>
          <a:noFill/>
        </p:spPr>
        <p:txBody>
          <a:bodyPr wrap="square" rtlCol="0">
            <a:spAutoFit/>
          </a:bodyPr>
          <a:lstStyle/>
          <a:p>
            <a:pPr marL="171450" indent="-171450">
              <a:buFontTx/>
              <a:buChar char="-"/>
            </a:pPr>
            <a:r>
              <a:rPr lang="en-US" dirty="0"/>
              <a:t>The 3 areas of opportunity that would significantly move the needle in the right direction would be:</a:t>
            </a:r>
          </a:p>
          <a:p>
            <a:pPr marL="171450" indent="-171450">
              <a:buFontTx/>
              <a:buChar char="-"/>
            </a:pPr>
            <a:endParaRPr lang="en-US" dirty="0"/>
          </a:p>
          <a:p>
            <a:pPr lvl="1"/>
            <a:r>
              <a:rPr lang="en-US" b="1" dirty="0"/>
              <a:t>1. 100% use of EDI </a:t>
            </a:r>
            <a:r>
              <a:rPr lang="en-US" dirty="0"/>
              <a:t>for the all document transmission and communication of any changes.</a:t>
            </a:r>
          </a:p>
          <a:p>
            <a:pPr marL="628650" lvl="1" indent="-171450">
              <a:buFontTx/>
              <a:buChar char="-"/>
            </a:pPr>
            <a:r>
              <a:rPr lang="en-US" dirty="0"/>
              <a:t>Email and phone call communication between the vendor and P&amp;A brought down to zero.</a:t>
            </a:r>
          </a:p>
          <a:p>
            <a:pPr marL="628650" lvl="1" indent="-171450">
              <a:buFontTx/>
              <a:buChar char="-"/>
            </a:pPr>
            <a:r>
              <a:rPr lang="en-US" dirty="0"/>
              <a:t>All these documents and changes will systematically be tracked and maintained in PACT.</a:t>
            </a:r>
          </a:p>
          <a:p>
            <a:pPr lvl="1"/>
            <a:endParaRPr lang="en-US" dirty="0"/>
          </a:p>
          <a:p>
            <a:pPr lvl="1"/>
            <a:r>
              <a:rPr lang="en-US" b="1" dirty="0"/>
              <a:t>2. 100% On-Time </a:t>
            </a:r>
            <a:r>
              <a:rPr lang="en-US" dirty="0"/>
              <a:t>for all shipments by arriving within the ORIGINAL delivery window.</a:t>
            </a:r>
          </a:p>
          <a:p>
            <a:pPr marL="628650" lvl="1" indent="-171450">
              <a:buFontTx/>
              <a:buChar char="-"/>
            </a:pPr>
            <a:r>
              <a:rPr lang="en-US" dirty="0"/>
              <a:t>No split shipments (1 ASN per PO). No consolidating shipments (1 PO per ASN).</a:t>
            </a:r>
          </a:p>
          <a:p>
            <a:pPr marL="628650" lvl="1" indent="-171450">
              <a:buFontTx/>
              <a:buChar char="-"/>
            </a:pPr>
            <a:r>
              <a:rPr lang="en-US" dirty="0"/>
              <a:t>The delivery window is to be tweaked ONLY when receiving at the DC becomes a problem.</a:t>
            </a:r>
          </a:p>
          <a:p>
            <a:pPr marL="685800" lvl="1" indent="-228600">
              <a:buAutoNum type="arabicPeriod"/>
            </a:pPr>
            <a:endParaRPr lang="en-US" dirty="0"/>
          </a:p>
          <a:p>
            <a:pPr lvl="1"/>
            <a:r>
              <a:rPr lang="en-US" b="1" dirty="0"/>
              <a:t>3. 100% In-Full</a:t>
            </a:r>
            <a:r>
              <a:rPr lang="en-US" dirty="0"/>
              <a:t> on all SKUs on the original PO, ideally.</a:t>
            </a:r>
          </a:p>
          <a:p>
            <a:pPr marL="628650" lvl="1" indent="-171450">
              <a:buFontTx/>
              <a:buChar char="-"/>
            </a:pPr>
            <a:r>
              <a:rPr lang="en-US" dirty="0"/>
              <a:t>Ship the correct SKUs for the correct quantity.</a:t>
            </a:r>
          </a:p>
          <a:p>
            <a:pPr marL="628650" lvl="1" indent="-171450">
              <a:buFontTx/>
              <a:buChar char="-"/>
            </a:pPr>
            <a:r>
              <a:rPr lang="en-US" dirty="0"/>
              <a:t>No visible or concealed overages.</a:t>
            </a:r>
          </a:p>
          <a:p>
            <a:pPr marL="628650" lvl="1" indent="-171450">
              <a:buFontTx/>
              <a:buChar char="-"/>
            </a:pPr>
            <a:r>
              <a:rPr lang="en-US" dirty="0"/>
              <a:t>ASN accuracy is imperative (what is on the ASN should match what is physically in the truck).</a:t>
            </a:r>
          </a:p>
          <a:p>
            <a:pPr marL="628650" lvl="1" indent="-171450">
              <a:buFontTx/>
              <a:buChar char="-"/>
            </a:pPr>
            <a:r>
              <a:rPr lang="en-US" dirty="0"/>
              <a:t>Fill it or kill it.</a:t>
            </a:r>
          </a:p>
          <a:p>
            <a:pPr marL="685800" lvl="1" indent="-228600">
              <a:buAutoNum type="arabicPeriod"/>
            </a:pPr>
            <a:endParaRPr lang="en-US" dirty="0"/>
          </a:p>
          <a:p>
            <a:pPr marL="685800" lvl="1" indent="-228600">
              <a:buAutoNum type="arabicPeriod"/>
            </a:pPr>
            <a:endParaRPr lang="en-US" dirty="0"/>
          </a:p>
        </p:txBody>
      </p:sp>
    </p:spTree>
    <p:extLst>
      <p:ext uri="{BB962C8B-B14F-4D97-AF65-F5344CB8AC3E}">
        <p14:creationId xmlns:p14="http://schemas.microsoft.com/office/powerpoint/2010/main" val="388513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00bc33ec75_2_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11</a:t>
            </a:fld>
            <a:endParaRPr>
              <a:solidFill>
                <a:schemeClr val="lt1"/>
              </a:solidFill>
            </a:endParaRPr>
          </a:p>
        </p:txBody>
      </p:sp>
      <p:sp>
        <p:nvSpPr>
          <p:cNvPr id="102" name="Google Shape;102;g200bc33ec75_2_0"/>
          <p:cNvSpPr txBox="1">
            <a:spLocks noGrp="1"/>
          </p:cNvSpPr>
          <p:nvPr>
            <p:ph type="body" idx="1"/>
          </p:nvPr>
        </p:nvSpPr>
        <p:spPr>
          <a:xfrm>
            <a:off x="655750" y="1967274"/>
            <a:ext cx="10188000" cy="1461600"/>
          </a:xfrm>
          <a:prstGeom prst="rect">
            <a:avLst/>
          </a:prstGeom>
          <a:noFill/>
          <a:ln>
            <a:noFill/>
          </a:ln>
        </p:spPr>
        <p:txBody>
          <a:bodyPr spcFirstLastPara="1" wrap="square" lIns="91425" tIns="45700" rIns="91425" bIns="45700" anchor="ctr" anchorCtr="0">
            <a:noAutofit/>
          </a:bodyPr>
          <a:lstStyle/>
          <a:p>
            <a:pPr marL="0" lvl="0" indent="0" algn="ctr" rtl="0">
              <a:lnSpc>
                <a:spcPct val="93333"/>
              </a:lnSpc>
              <a:spcBef>
                <a:spcPts val="1000"/>
              </a:spcBef>
              <a:spcAft>
                <a:spcPts val="0"/>
              </a:spcAft>
              <a:buSzPts val="605"/>
              <a:buNone/>
            </a:pPr>
            <a:r>
              <a:rPr lang="en-US" sz="4800" dirty="0">
                <a:latin typeface="Franklin Gothic"/>
                <a:ea typeface="Franklin Gothic"/>
                <a:cs typeface="Franklin Gothic"/>
                <a:sym typeface="Franklin Gothic"/>
              </a:rPr>
              <a:t>Vendor Performance Webinar 2</a:t>
            </a:r>
          </a:p>
          <a:p>
            <a:pPr marL="0" lvl="0" indent="0" algn="ctr" rtl="0">
              <a:lnSpc>
                <a:spcPct val="93333"/>
              </a:lnSpc>
              <a:spcBef>
                <a:spcPts val="1000"/>
              </a:spcBef>
              <a:spcAft>
                <a:spcPts val="0"/>
              </a:spcAft>
              <a:buSzPts val="605"/>
              <a:buNone/>
            </a:pPr>
            <a:r>
              <a:rPr lang="en-US" sz="4800" dirty="0">
                <a:latin typeface="Franklin Gothic"/>
                <a:ea typeface="Franklin Gothic"/>
                <a:cs typeface="Franklin Gothic"/>
                <a:sym typeface="Franklin Gothic"/>
              </a:rPr>
              <a:t>April’25</a:t>
            </a:r>
            <a:endParaRPr lang="en-US" sz="4800" dirty="0"/>
          </a:p>
        </p:txBody>
      </p:sp>
    </p:spTree>
    <p:extLst>
      <p:ext uri="{BB962C8B-B14F-4D97-AF65-F5344CB8AC3E}">
        <p14:creationId xmlns:p14="http://schemas.microsoft.com/office/powerpoint/2010/main" val="380713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Points Of Contact &amp; Reference Material</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5" y="1015712"/>
            <a:ext cx="11268000" cy="4154984"/>
          </a:xfrm>
          <a:prstGeom prst="rect">
            <a:avLst/>
          </a:prstGeom>
          <a:noFill/>
        </p:spPr>
        <p:txBody>
          <a:bodyPr wrap="square" rtlCol="0">
            <a:spAutoFit/>
          </a:bodyPr>
          <a:lstStyle/>
          <a:p>
            <a:pPr marL="171450" indent="-171450">
              <a:buFontTx/>
              <a:buChar char="-"/>
            </a:pPr>
            <a:r>
              <a:rPr lang="en-US" sz="1000" b="1" dirty="0"/>
              <a:t>Sidharth Bashyam</a:t>
            </a:r>
            <a:r>
              <a:rPr lang="en-US" sz="1000" dirty="0"/>
              <a:t>, Manager, Vendor Performance Team – sbashyam@sallybeauty.com</a:t>
            </a:r>
          </a:p>
          <a:p>
            <a:pPr marL="171450" indent="-171450">
              <a:buFontTx/>
              <a:buChar char="-"/>
            </a:pPr>
            <a:endParaRPr lang="en-US" sz="1000" dirty="0"/>
          </a:p>
          <a:p>
            <a:pPr marL="628650" lvl="1" indent="-171450">
              <a:buFontTx/>
              <a:buChar char="-"/>
            </a:pPr>
            <a:r>
              <a:rPr lang="en-US" sz="1000" dirty="0"/>
              <a:t>Vendor Scorecard</a:t>
            </a:r>
          </a:p>
          <a:p>
            <a:pPr marL="628650" lvl="1" indent="-171450">
              <a:buFontTx/>
              <a:buChar char="-"/>
            </a:pPr>
            <a:r>
              <a:rPr lang="en-US" sz="1000" dirty="0"/>
              <a:t>VSEN process</a:t>
            </a:r>
          </a:p>
          <a:p>
            <a:pPr marL="628650" lvl="1" indent="-171450">
              <a:buFontTx/>
              <a:buChar char="-"/>
            </a:pPr>
            <a:r>
              <a:rPr lang="en-US" sz="1000" dirty="0"/>
              <a:t>Appointment Exceptions process</a:t>
            </a:r>
          </a:p>
          <a:p>
            <a:pPr marL="628650" lvl="1" indent="-171450">
              <a:buFontTx/>
              <a:buChar char="-"/>
            </a:pPr>
            <a:r>
              <a:rPr lang="en-US" sz="1000" dirty="0"/>
              <a:t>Tableau dashboard queries</a:t>
            </a:r>
          </a:p>
          <a:p>
            <a:pPr marL="628650" lvl="1" indent="-171450">
              <a:buFontTx/>
              <a:buChar char="-"/>
            </a:pPr>
            <a:r>
              <a:rPr lang="en-US" sz="1000" dirty="0"/>
              <a:t>Invoice Disputes</a:t>
            </a:r>
          </a:p>
          <a:p>
            <a:pPr marL="628650" lvl="1" indent="-171450">
              <a:buFontTx/>
              <a:buChar char="-"/>
            </a:pPr>
            <a:r>
              <a:rPr lang="en-US" sz="1000" dirty="0"/>
              <a:t>DC/Supply chain support</a:t>
            </a:r>
          </a:p>
          <a:p>
            <a:pPr lvl="1"/>
            <a:endParaRPr lang="en-US" sz="1000" dirty="0"/>
          </a:p>
          <a:p>
            <a:pPr marL="171450" indent="-171450">
              <a:buFontTx/>
              <a:buChar char="-"/>
            </a:pPr>
            <a:r>
              <a:rPr lang="en-US" sz="1000" b="1" dirty="0"/>
              <a:t>James Tarvin</a:t>
            </a:r>
            <a:r>
              <a:rPr lang="en-US" sz="1000" dirty="0"/>
              <a:t>, Analyst, Vendor Performance Team – jtarvin@sallybeauty.com</a:t>
            </a:r>
          </a:p>
          <a:p>
            <a:pPr marL="171450" indent="-171450">
              <a:buFontTx/>
              <a:buChar char="-"/>
            </a:pPr>
            <a:endParaRPr lang="en-US" sz="1000" dirty="0"/>
          </a:p>
          <a:p>
            <a:pPr marL="628650" lvl="1" indent="-171450">
              <a:buFontTx/>
              <a:buChar char="-"/>
            </a:pPr>
            <a:r>
              <a:rPr lang="en-US" sz="1000" dirty="0"/>
              <a:t>Technical support – VSEN Portal, Invoice Disputes, Appointment Exceptions, Vendor contacts, Vendor Master</a:t>
            </a:r>
          </a:p>
          <a:p>
            <a:pPr marL="628650" lvl="1" indent="-171450">
              <a:buFontTx/>
              <a:buChar char="-"/>
            </a:pPr>
            <a:r>
              <a:rPr lang="en-US" sz="1000" dirty="0"/>
              <a:t>Caspio and data structure queries</a:t>
            </a:r>
          </a:p>
          <a:p>
            <a:pPr marL="628650" lvl="1" indent="-171450">
              <a:buFontTx/>
              <a:buChar char="-"/>
            </a:pPr>
            <a:r>
              <a:rPr lang="en-US" sz="1000" dirty="0"/>
              <a:t>Allowances</a:t>
            </a:r>
          </a:p>
          <a:p>
            <a:pPr marL="628650" lvl="1" indent="-171450">
              <a:buFontTx/>
              <a:buChar char="-"/>
            </a:pPr>
            <a:r>
              <a:rPr lang="en-US" sz="1000" dirty="0"/>
              <a:t>Portal access</a:t>
            </a:r>
          </a:p>
          <a:p>
            <a:pPr marL="171450" indent="-171450">
              <a:buFontTx/>
              <a:buChar char="-"/>
            </a:pPr>
            <a:endParaRPr lang="en-US" sz="1000" dirty="0"/>
          </a:p>
          <a:p>
            <a:pPr marL="171450" indent="-171450">
              <a:buFontTx/>
              <a:buChar char="-"/>
            </a:pPr>
            <a:r>
              <a:rPr lang="en-US" sz="1000" b="1" dirty="0"/>
              <a:t>Jeff Green</a:t>
            </a:r>
            <a:r>
              <a:rPr lang="en-US" sz="1000" dirty="0"/>
              <a:t>, EDI Manager, Vendor Performance Team – jgreen2@sallybeauty.com</a:t>
            </a:r>
          </a:p>
          <a:p>
            <a:pPr marL="171450" indent="-171450">
              <a:buFontTx/>
              <a:buChar char="-"/>
            </a:pPr>
            <a:endParaRPr lang="en-US" sz="1000" dirty="0"/>
          </a:p>
          <a:p>
            <a:pPr marL="628650" lvl="1" indent="-171450">
              <a:buFontTx/>
              <a:buChar char="-"/>
            </a:pPr>
            <a:r>
              <a:rPr lang="en-US" sz="1000" dirty="0"/>
              <a:t>EDI and SPS Commerce – successful/failed transmissions</a:t>
            </a:r>
          </a:p>
          <a:p>
            <a:pPr marL="628650" lvl="1" indent="-171450">
              <a:buFontTx/>
              <a:buChar char="-"/>
            </a:pPr>
            <a:r>
              <a:rPr lang="en-US" sz="1000" dirty="0"/>
              <a:t>Vendor EDI setup</a:t>
            </a:r>
          </a:p>
          <a:p>
            <a:pPr marL="628650" lvl="1" indent="-171450">
              <a:buFontTx/>
              <a:buChar char="-"/>
            </a:pPr>
            <a:r>
              <a:rPr lang="en-US" sz="1000" dirty="0"/>
              <a:t>Carton/Pallet label EDI verification</a:t>
            </a:r>
          </a:p>
          <a:p>
            <a:pPr marL="628650" lvl="1" indent="-171450">
              <a:buFontTx/>
              <a:buChar char="-"/>
            </a:pPr>
            <a:endParaRPr lang="en-US" sz="1000" b="1" dirty="0"/>
          </a:p>
          <a:p>
            <a:pPr marL="171450" indent="-171450">
              <a:buFontTx/>
              <a:buChar char="-"/>
            </a:pPr>
            <a:r>
              <a:rPr lang="en-US" sz="1100" b="1" dirty="0"/>
              <a:t>Distro Lists</a:t>
            </a:r>
          </a:p>
          <a:p>
            <a:pPr marL="285750" indent="-285750">
              <a:buFontTx/>
              <a:buChar char="-"/>
            </a:pPr>
            <a:endParaRPr lang="en-US" sz="1100" dirty="0"/>
          </a:p>
          <a:p>
            <a:pPr marL="742950" lvl="1" indent="-285750">
              <a:buFontTx/>
              <a:buChar char="-"/>
            </a:pPr>
            <a:r>
              <a:rPr lang="en-US" sz="1100" dirty="0"/>
              <a:t>vendorperformance@sallybeauty.com</a:t>
            </a:r>
          </a:p>
          <a:p>
            <a:pPr marL="742950" lvl="1" indent="-285750">
              <a:buFontTx/>
              <a:buChar char="-"/>
            </a:pPr>
            <a:r>
              <a:rPr lang="en-US" sz="1100" dirty="0"/>
              <a:t>edivendorperformance@sallybeauty.com</a:t>
            </a:r>
          </a:p>
        </p:txBody>
      </p:sp>
      <p:sp>
        <p:nvSpPr>
          <p:cNvPr id="4" name="TextBox 3">
            <a:extLst>
              <a:ext uri="{FF2B5EF4-FFF2-40B4-BE49-F238E27FC236}">
                <a16:creationId xmlns:a16="http://schemas.microsoft.com/office/drawing/2014/main" id="{6FA827A9-29FE-F998-7271-162A3A179FAD}"/>
              </a:ext>
            </a:extLst>
          </p:cNvPr>
          <p:cNvSpPr txBox="1"/>
          <p:nvPr/>
        </p:nvSpPr>
        <p:spPr>
          <a:xfrm>
            <a:off x="8331200" y="963044"/>
            <a:ext cx="2813538" cy="646331"/>
          </a:xfrm>
          <a:prstGeom prst="rect">
            <a:avLst/>
          </a:prstGeom>
          <a:noFill/>
        </p:spPr>
        <p:txBody>
          <a:bodyPr wrap="square" rtlCol="0">
            <a:spAutoFit/>
          </a:bodyPr>
          <a:lstStyle/>
          <a:p>
            <a:r>
              <a:rPr lang="en-US" dirty="0"/>
              <a:t>Vendor Performance Requirements Manual</a:t>
            </a:r>
          </a:p>
        </p:txBody>
      </p:sp>
      <p:graphicFrame>
        <p:nvGraphicFramePr>
          <p:cNvPr id="2" name="Object 1">
            <a:extLst>
              <a:ext uri="{FF2B5EF4-FFF2-40B4-BE49-F238E27FC236}">
                <a16:creationId xmlns:a16="http://schemas.microsoft.com/office/drawing/2014/main" id="{363998AF-C93F-AB0E-2E72-3A19888BB876}"/>
              </a:ext>
            </a:extLst>
          </p:cNvPr>
          <p:cNvGraphicFramePr>
            <a:graphicFrameLocks noChangeAspect="1"/>
          </p:cNvGraphicFramePr>
          <p:nvPr/>
        </p:nvGraphicFramePr>
        <p:xfrm>
          <a:off x="8284343" y="1609375"/>
          <a:ext cx="2907252" cy="3762780"/>
        </p:xfrm>
        <a:graphic>
          <a:graphicData uri="http://schemas.openxmlformats.org/presentationml/2006/ole">
            <mc:AlternateContent xmlns:mc="http://schemas.openxmlformats.org/markup-compatibility/2006">
              <mc:Choice xmlns:v="urn:schemas-microsoft-com:vml" Requires="v">
                <p:oleObj name="Acrobat Document" r:id="rId3" imgW="5829078" imgH="7543800" progId="AcroExch.Document.DC">
                  <p:embed/>
                </p:oleObj>
              </mc:Choice>
              <mc:Fallback>
                <p:oleObj name="Acrobat Document" r:id="rId3" imgW="5829078" imgH="7543800" progId="AcroExch.Document.DC">
                  <p:embed/>
                  <p:pic>
                    <p:nvPicPr>
                      <p:cNvPr id="2" name="Object 1">
                        <a:extLst>
                          <a:ext uri="{FF2B5EF4-FFF2-40B4-BE49-F238E27FC236}">
                            <a16:creationId xmlns:a16="http://schemas.microsoft.com/office/drawing/2014/main" id="{363998AF-C93F-AB0E-2E72-3A19888BB876}"/>
                          </a:ext>
                        </a:extLst>
                      </p:cNvPr>
                      <p:cNvPicPr/>
                      <p:nvPr/>
                    </p:nvPicPr>
                    <p:blipFill>
                      <a:blip r:embed="rId4"/>
                      <a:stretch>
                        <a:fillRect/>
                      </a:stretch>
                    </p:blipFill>
                    <p:spPr>
                      <a:xfrm>
                        <a:off x="8284343" y="1609375"/>
                        <a:ext cx="2907252" cy="3762780"/>
                      </a:xfrm>
                      <a:prstGeom prst="rect">
                        <a:avLst/>
                      </a:prstGeom>
                    </p:spPr>
                  </p:pic>
                </p:oleObj>
              </mc:Fallback>
            </mc:AlternateContent>
          </a:graphicData>
        </a:graphic>
      </p:graphicFrame>
    </p:spTree>
    <p:extLst>
      <p:ext uri="{BB962C8B-B14F-4D97-AF65-F5344CB8AC3E}">
        <p14:creationId xmlns:p14="http://schemas.microsoft.com/office/powerpoint/2010/main" val="3109194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On Time – Road To Success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4" y="1015712"/>
            <a:ext cx="11267999" cy="4247317"/>
          </a:xfrm>
          <a:prstGeom prst="rect">
            <a:avLst/>
          </a:prstGeom>
          <a:noFill/>
        </p:spPr>
        <p:txBody>
          <a:bodyPr wrap="square" rtlCol="0">
            <a:spAutoFit/>
          </a:bodyPr>
          <a:lstStyle/>
          <a:p>
            <a:pPr marL="171450" indent="-171450">
              <a:buFontTx/>
              <a:buChar char="-"/>
            </a:pPr>
            <a:r>
              <a:rPr lang="en-US" sz="1000" b="1" dirty="0"/>
              <a:t>A shipment is considered ON TIME if:  [Do Not Deliver Before] &lt;= [Appointment Date] &lt;= [Do Not Deliver After]</a:t>
            </a:r>
          </a:p>
          <a:p>
            <a:pPr marL="171450" indent="-171450">
              <a:buFontTx/>
              <a:buChar char="-"/>
            </a:pPr>
            <a:endParaRPr lang="en-US" sz="1000" dirty="0"/>
          </a:p>
          <a:p>
            <a:pPr marL="171450" indent="-171450">
              <a:buFontTx/>
              <a:buChar char="-"/>
            </a:pPr>
            <a:r>
              <a:rPr lang="en-US" sz="1000" u="sng" dirty="0"/>
              <a:t>Best practices and things to keep in mind:</a:t>
            </a:r>
          </a:p>
          <a:p>
            <a:pPr marL="171450" indent="-171450">
              <a:buFontTx/>
              <a:buChar char="-"/>
            </a:pPr>
            <a:endParaRPr lang="en-US" sz="1000" dirty="0"/>
          </a:p>
          <a:p>
            <a:pPr marL="228600" indent="-228600">
              <a:buAutoNum type="arabicPeriod"/>
            </a:pPr>
            <a:r>
              <a:rPr lang="en-US" sz="1000" dirty="0"/>
              <a:t>We encourage vendors to ship only ONCE against a PO but in cases where multiple shipments are required for a single PO, all shipments must have an appointment date within the delivery window. On-Time is calculated on a PO level. If even 1 of the shipments is outside the window, the entire PO is considered Not On-Time.</a:t>
            </a:r>
          </a:p>
          <a:p>
            <a:pPr marL="228600" indent="-228600">
              <a:buAutoNum type="arabicPeriod"/>
            </a:pPr>
            <a:endParaRPr lang="en-US" sz="1000" dirty="0"/>
          </a:p>
          <a:p>
            <a:pPr marL="228600" indent="-228600">
              <a:buAutoNum type="arabicPeriod"/>
            </a:pPr>
            <a:r>
              <a:rPr lang="en-US" sz="1000" dirty="0"/>
              <a:t>Shipments arriving at the DC without an appointment with negatively effect on-time.</a:t>
            </a:r>
          </a:p>
          <a:p>
            <a:pPr marL="228600" indent="-228600">
              <a:buAutoNum type="arabicPeriod"/>
            </a:pPr>
            <a:endParaRPr lang="en-US" sz="1000" dirty="0"/>
          </a:p>
          <a:p>
            <a:pPr marL="228600" indent="-228600">
              <a:buAutoNum type="arabicPeriod"/>
            </a:pPr>
            <a:r>
              <a:rPr lang="en-US" sz="1000" dirty="0"/>
              <a:t>Always aim for the beginning (1st day or 2nd day) of the delivery window – to account for inclement weather, truck breakdown, lack of dock space at the DC etc.</a:t>
            </a:r>
          </a:p>
          <a:p>
            <a:pPr marL="228600" indent="-228600">
              <a:buAutoNum type="arabicPeriod"/>
            </a:pPr>
            <a:endParaRPr lang="en-US" sz="1000" dirty="0"/>
          </a:p>
          <a:p>
            <a:pPr marL="228600" indent="-228600">
              <a:buAutoNum type="arabicPeriod"/>
            </a:pPr>
            <a:r>
              <a:rPr lang="en-US" sz="1000" dirty="0"/>
              <a:t>Vendors/Carriers must request for an appointment as early in the PO life cycle as possible, to have the maximum chance of getting the appointment they ask for (appointment scheduling is first come, first serve).</a:t>
            </a:r>
          </a:p>
          <a:p>
            <a:pPr marL="228600" indent="-228600">
              <a:buAutoNum type="arabicPeriod"/>
            </a:pPr>
            <a:endParaRPr lang="en-US" sz="1000" dirty="0"/>
          </a:p>
          <a:p>
            <a:pPr marL="228600" indent="-228600">
              <a:buAutoNum type="arabicPeriod"/>
            </a:pPr>
            <a:r>
              <a:rPr lang="en-US" sz="1000" dirty="0"/>
              <a:t>For LTL shipments, after transmitting the ASN, the sooner the carrier emails for an appointment, the higher chance they have of getting the appointment date this requested for. It is extremely difficult to provide appointments last minute since the DCs receiving schedule can potentially fill up days in advance.</a:t>
            </a:r>
          </a:p>
          <a:p>
            <a:pPr marL="228600" indent="-228600">
              <a:buAutoNum type="arabicPeriod"/>
            </a:pPr>
            <a:endParaRPr lang="en-US" sz="1000" dirty="0"/>
          </a:p>
          <a:p>
            <a:pPr marL="228600" indent="-228600">
              <a:buAutoNum type="arabicPeriod"/>
            </a:pPr>
            <a:r>
              <a:rPr lang="en-US" sz="1000" dirty="0"/>
              <a:t>For FTL shipments, make sure the ASN has been transmitted via EDI before the truck arrives at the dock. Without an ASN, the truck will be sent back and a new appointment will be issued. There is no guarantee that this new appointment will be inside the delivery window.</a:t>
            </a:r>
          </a:p>
          <a:p>
            <a:pPr marL="228600" indent="-228600">
              <a:buAutoNum type="arabicPeriod"/>
            </a:pPr>
            <a:endParaRPr lang="en-US" sz="1000" dirty="0"/>
          </a:p>
          <a:p>
            <a:pPr marL="228600" indent="-228600">
              <a:buAutoNum type="arabicPeriod"/>
            </a:pPr>
            <a:r>
              <a:rPr lang="en-US" sz="1000" dirty="0"/>
              <a:t>Systematically, the Delivery Window will never be changed, unless a date change is communicated to us via the EDI 855 Acknowledgement.</a:t>
            </a:r>
          </a:p>
          <a:p>
            <a:pPr marL="228600" indent="-228600">
              <a:buAutoNum type="arabicPeriod"/>
            </a:pPr>
            <a:endParaRPr lang="en-US" sz="1000" dirty="0"/>
          </a:p>
          <a:p>
            <a:pPr marL="228600" indent="-228600">
              <a:buAutoNum type="arabicPeriod"/>
            </a:pPr>
            <a:r>
              <a:rPr lang="en-US" sz="1000" dirty="0"/>
              <a:t>You might want to revisit your lead times in our systems if you feel you don’t have enough time to pick/pack/ship/deliver product to our DCs. The link to do so can be found here - </a:t>
            </a:r>
            <a:r>
              <a:rPr lang="en-US" sz="1000" dirty="0">
                <a:hlinkClick r:id="rId3"/>
              </a:rPr>
              <a:t>https://c6eib458.caspio.com/dp/68718000abbea713e0b9487fa0c6</a:t>
            </a:r>
            <a:endParaRPr lang="en-US" sz="1000" dirty="0"/>
          </a:p>
          <a:p>
            <a:pPr marL="228600" indent="-228600">
              <a:buAutoNum type="arabicPeriod"/>
            </a:pPr>
            <a:endParaRPr lang="en-US" sz="1000" dirty="0"/>
          </a:p>
          <a:p>
            <a:pPr marL="228600" indent="-228600">
              <a:buAutoNum type="arabicPeriod"/>
            </a:pPr>
            <a:r>
              <a:rPr lang="en-US" sz="1000" dirty="0"/>
              <a:t>Sometimes carriers tend to consolidate LTL shipments at their pool points after picking up from vendors’ pick-up points. So they make be picked up on time but are delivered to SBH late. The appointment exceptions filed give visibility to instances of this happening.</a:t>
            </a:r>
          </a:p>
        </p:txBody>
      </p:sp>
    </p:spTree>
    <p:extLst>
      <p:ext uri="{BB962C8B-B14F-4D97-AF65-F5344CB8AC3E}">
        <p14:creationId xmlns:p14="http://schemas.microsoft.com/office/powerpoint/2010/main" val="1896365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EDI Metrics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515756" y="2206587"/>
            <a:ext cx="11151308" cy="3477875"/>
          </a:xfrm>
          <a:prstGeom prst="rect">
            <a:avLst/>
          </a:prstGeom>
          <a:noFill/>
        </p:spPr>
        <p:txBody>
          <a:bodyPr wrap="square" rtlCol="0">
            <a:spAutoFit/>
          </a:bodyPr>
          <a:lstStyle/>
          <a:p>
            <a:pPr marL="171450" indent="-171450">
              <a:buFontTx/>
              <a:buChar char="-"/>
            </a:pPr>
            <a:r>
              <a:rPr lang="en-US" sz="1000" dirty="0"/>
              <a:t>All EDI metric percentages are on a PO (document) level. For every 100 POs, the percentage above corresponds to the number of successful transmissions via EDI. For example, 60% ASN compliance means 60 out of every 100 POs has at least 1 ASN associated with them.</a:t>
            </a:r>
          </a:p>
          <a:p>
            <a:endParaRPr lang="en-US" sz="1000" dirty="0"/>
          </a:p>
          <a:p>
            <a:pPr marL="171450" indent="-171450">
              <a:buFontTx/>
              <a:buChar char="-"/>
            </a:pPr>
            <a:r>
              <a:rPr lang="en-US" sz="1000" dirty="0"/>
              <a:t>Multiple EDI transmissions of the same document type counts as ONE when calculated against a PO. For example, if a PO has 5 ASNs associated with it, the PO’s ASN compliance will still be 100% and not 500%.</a:t>
            </a:r>
          </a:p>
          <a:p>
            <a:pPr marL="171450" indent="-171450">
              <a:buFontTx/>
              <a:buChar char="-"/>
            </a:pPr>
            <a:endParaRPr lang="en-US" sz="1000" dirty="0"/>
          </a:p>
          <a:p>
            <a:pPr marL="171450" indent="-171450">
              <a:buFontTx/>
              <a:buChar char="-"/>
            </a:pPr>
            <a:r>
              <a:rPr lang="en-US" sz="1000" b="1" dirty="0"/>
              <a:t>Non-Error EDI % </a:t>
            </a:r>
            <a:r>
              <a:rPr lang="en-US" sz="1000" dirty="0"/>
              <a:t>refers to the percentage of times a document (any document) passes through EDI validation in the first attempt. No EDI syntax or format errors are encountered when the vendor transmits the acknowledgement, ASN, invoice or change acknowledgement.</a:t>
            </a:r>
          </a:p>
          <a:p>
            <a:pPr marL="171450" indent="-171450">
              <a:buFontTx/>
              <a:buChar char="-"/>
            </a:pPr>
            <a:endParaRPr lang="en-US" sz="1000" dirty="0"/>
          </a:p>
          <a:p>
            <a:pPr marL="171450" indent="-171450">
              <a:buFontTx/>
              <a:buChar char="-"/>
            </a:pPr>
            <a:r>
              <a:rPr lang="en-US" sz="1000" b="1" dirty="0"/>
              <a:t>PO Change % </a:t>
            </a:r>
            <a:r>
              <a:rPr lang="en-US" sz="1000" dirty="0"/>
              <a:t>is the percentage of POs that has at least one PO change document associated with them. This metric is </a:t>
            </a:r>
            <a:r>
              <a:rPr lang="en-US" sz="1000" b="1" dirty="0"/>
              <a:t>not</a:t>
            </a:r>
            <a:r>
              <a:rPr lang="en-US" sz="1000" dirty="0"/>
              <a:t> an indicator of a vendor’s EDI performance. It is an informational metric that is driven by PO changes that SBH makes. The lesser touches a PO has, the lower the percentage will be.</a:t>
            </a:r>
          </a:p>
          <a:p>
            <a:pPr marL="171450" indent="-171450">
              <a:buFontTx/>
              <a:buChar char="-"/>
            </a:pPr>
            <a:endParaRPr lang="en-US" sz="1000" dirty="0"/>
          </a:p>
          <a:p>
            <a:pPr marL="171450" indent="-171450">
              <a:buFontTx/>
              <a:buChar char="-"/>
            </a:pPr>
            <a:r>
              <a:rPr lang="en-US" sz="1000" b="1" dirty="0"/>
              <a:t>48-Hour Acknowledgement Compliance % </a:t>
            </a:r>
            <a:r>
              <a:rPr lang="en-US" sz="1000" dirty="0"/>
              <a:t>takes into account weekends as well, giving the vendor 2 business days to send an EDI acknowledgement back to SBH.</a:t>
            </a:r>
          </a:p>
          <a:p>
            <a:pPr marL="171450" indent="-171450">
              <a:buFontTx/>
              <a:buChar char="-"/>
            </a:pPr>
            <a:endParaRPr lang="en-US" sz="1000" dirty="0"/>
          </a:p>
          <a:p>
            <a:pPr marL="171450" indent="-171450">
              <a:buFontTx/>
              <a:buChar char="-"/>
            </a:pPr>
            <a:r>
              <a:rPr lang="en-US" sz="1000" u="sng" dirty="0"/>
              <a:t>Since receiving at the DC is done using the ASN, it’s accuracy on a SKU level directly affects accuracy of receiving and accuracy of payment.</a:t>
            </a:r>
          </a:p>
          <a:p>
            <a:endParaRPr lang="en-US" sz="1000" dirty="0">
              <a:highlight>
                <a:srgbClr val="FFFF00"/>
              </a:highlight>
            </a:endParaRPr>
          </a:p>
          <a:p>
            <a:pPr marL="171450" indent="-171450">
              <a:buFontTx/>
              <a:buChar char="-"/>
            </a:pPr>
            <a:r>
              <a:rPr lang="en-US" sz="1000" u="sng" dirty="0"/>
              <a:t>Use of EDI 855 Acknowledgement:</a:t>
            </a:r>
          </a:p>
          <a:p>
            <a:pPr marL="171450" indent="-171450">
              <a:buFontTx/>
              <a:buChar char="-"/>
            </a:pPr>
            <a:endParaRPr lang="en-US" sz="1000" dirty="0"/>
          </a:p>
          <a:p>
            <a:pPr lvl="1"/>
            <a:r>
              <a:rPr lang="en-US" sz="1000" dirty="0"/>
              <a:t>1. Change Delivery Windows – to increase chances of being On-Time</a:t>
            </a:r>
          </a:p>
          <a:p>
            <a:pPr lvl="1"/>
            <a:r>
              <a:rPr lang="en-US" sz="1000" dirty="0"/>
              <a:t>2. Change Unit Quantities – to get to 100% Fill Rate</a:t>
            </a:r>
          </a:p>
          <a:p>
            <a:pPr lvl="1"/>
            <a:r>
              <a:rPr lang="en-US" sz="1000" dirty="0"/>
              <a:t>3. Change Cost/Allowances – to get more accuracy and timely (invoice matching)</a:t>
            </a:r>
          </a:p>
          <a:p>
            <a:pPr lvl="1"/>
            <a:r>
              <a:rPr lang="en-US" sz="1000" dirty="0"/>
              <a:t>4. Communicate SKUs on backorder</a:t>
            </a:r>
          </a:p>
        </p:txBody>
      </p:sp>
      <p:pic>
        <p:nvPicPr>
          <p:cNvPr id="3" name="Picture 2">
            <a:extLst>
              <a:ext uri="{FF2B5EF4-FFF2-40B4-BE49-F238E27FC236}">
                <a16:creationId xmlns:a16="http://schemas.microsoft.com/office/drawing/2014/main" id="{EF3D0890-942F-2C7D-A61D-CCCBD5B5015E}"/>
              </a:ext>
            </a:extLst>
          </p:cNvPr>
          <p:cNvPicPr>
            <a:picLocks noChangeAspect="1"/>
          </p:cNvPicPr>
          <p:nvPr/>
        </p:nvPicPr>
        <p:blipFill>
          <a:blip r:embed="rId3"/>
          <a:stretch>
            <a:fillRect/>
          </a:stretch>
        </p:blipFill>
        <p:spPr>
          <a:xfrm>
            <a:off x="515756" y="986049"/>
            <a:ext cx="11151309" cy="1117792"/>
          </a:xfrm>
          <a:prstGeom prst="rect">
            <a:avLst/>
          </a:prstGeom>
        </p:spPr>
      </p:pic>
    </p:spTree>
    <p:extLst>
      <p:ext uri="{BB962C8B-B14F-4D97-AF65-F5344CB8AC3E}">
        <p14:creationId xmlns:p14="http://schemas.microsoft.com/office/powerpoint/2010/main" val="114408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Carton Label, Pallet Label and Packing Slip Requirements</a:t>
            </a:r>
            <a:endParaRPr sz="2800" dirty="0">
              <a:latin typeface="Franklin Gothic"/>
              <a:ea typeface="Franklin Gothic"/>
              <a:cs typeface="Franklin Gothic"/>
              <a:sym typeface="Franklin Gothic"/>
            </a:endParaRPr>
          </a:p>
        </p:txBody>
      </p:sp>
      <p:pic>
        <p:nvPicPr>
          <p:cNvPr id="3" name="Picture 2">
            <a:extLst>
              <a:ext uri="{FF2B5EF4-FFF2-40B4-BE49-F238E27FC236}">
                <a16:creationId xmlns:a16="http://schemas.microsoft.com/office/drawing/2014/main" id="{4829D428-62A0-AD89-09F6-8A5361E28515}"/>
              </a:ext>
            </a:extLst>
          </p:cNvPr>
          <p:cNvPicPr>
            <a:picLocks noChangeAspect="1"/>
          </p:cNvPicPr>
          <p:nvPr/>
        </p:nvPicPr>
        <p:blipFill>
          <a:blip r:embed="rId3"/>
          <a:stretch>
            <a:fillRect/>
          </a:stretch>
        </p:blipFill>
        <p:spPr>
          <a:xfrm>
            <a:off x="592508" y="1035095"/>
            <a:ext cx="2270334" cy="2442764"/>
          </a:xfrm>
          <a:prstGeom prst="rect">
            <a:avLst/>
          </a:prstGeom>
        </p:spPr>
      </p:pic>
      <p:pic>
        <p:nvPicPr>
          <p:cNvPr id="5" name="Picture 4">
            <a:extLst>
              <a:ext uri="{FF2B5EF4-FFF2-40B4-BE49-F238E27FC236}">
                <a16:creationId xmlns:a16="http://schemas.microsoft.com/office/drawing/2014/main" id="{3619F816-D439-84C5-1740-D9688268E0F1}"/>
              </a:ext>
            </a:extLst>
          </p:cNvPr>
          <p:cNvPicPr>
            <a:picLocks noChangeAspect="1"/>
          </p:cNvPicPr>
          <p:nvPr/>
        </p:nvPicPr>
        <p:blipFill>
          <a:blip r:embed="rId4"/>
          <a:stretch>
            <a:fillRect/>
          </a:stretch>
        </p:blipFill>
        <p:spPr>
          <a:xfrm>
            <a:off x="8018010" y="1035096"/>
            <a:ext cx="3001008" cy="2442764"/>
          </a:xfrm>
          <a:prstGeom prst="rect">
            <a:avLst/>
          </a:prstGeom>
        </p:spPr>
      </p:pic>
      <p:pic>
        <p:nvPicPr>
          <p:cNvPr id="8" name="Picture 7">
            <a:extLst>
              <a:ext uri="{FF2B5EF4-FFF2-40B4-BE49-F238E27FC236}">
                <a16:creationId xmlns:a16="http://schemas.microsoft.com/office/drawing/2014/main" id="{DC315805-3E18-59EA-6856-F45888AAEAEA}"/>
              </a:ext>
            </a:extLst>
          </p:cNvPr>
          <p:cNvPicPr>
            <a:picLocks noChangeAspect="1"/>
          </p:cNvPicPr>
          <p:nvPr/>
        </p:nvPicPr>
        <p:blipFill>
          <a:blip r:embed="rId5"/>
          <a:stretch>
            <a:fillRect/>
          </a:stretch>
        </p:blipFill>
        <p:spPr>
          <a:xfrm>
            <a:off x="4326304" y="1043914"/>
            <a:ext cx="2592156" cy="2442763"/>
          </a:xfrm>
          <a:prstGeom prst="rect">
            <a:avLst/>
          </a:prstGeom>
        </p:spPr>
      </p:pic>
      <p:sp>
        <p:nvSpPr>
          <p:cNvPr id="9" name="TextBox 8">
            <a:extLst>
              <a:ext uri="{FF2B5EF4-FFF2-40B4-BE49-F238E27FC236}">
                <a16:creationId xmlns:a16="http://schemas.microsoft.com/office/drawing/2014/main" id="{6D507FC9-94CA-F8D7-EC96-3E6AD4674A93}"/>
              </a:ext>
            </a:extLst>
          </p:cNvPr>
          <p:cNvSpPr txBox="1"/>
          <p:nvPr/>
        </p:nvSpPr>
        <p:spPr>
          <a:xfrm>
            <a:off x="880217" y="3486677"/>
            <a:ext cx="1692067" cy="307777"/>
          </a:xfrm>
          <a:prstGeom prst="rect">
            <a:avLst/>
          </a:prstGeom>
          <a:noFill/>
        </p:spPr>
        <p:txBody>
          <a:bodyPr wrap="square" rtlCol="0">
            <a:spAutoFit/>
          </a:bodyPr>
          <a:lstStyle/>
          <a:p>
            <a:pPr algn="ctr"/>
            <a:r>
              <a:rPr lang="en-US" sz="1400" b="1" dirty="0">
                <a:solidFill>
                  <a:srgbClr val="C00000"/>
                </a:solidFill>
              </a:rPr>
              <a:t>Pallet Label</a:t>
            </a:r>
          </a:p>
        </p:txBody>
      </p:sp>
      <p:sp>
        <p:nvSpPr>
          <p:cNvPr id="10" name="TextBox 9">
            <a:extLst>
              <a:ext uri="{FF2B5EF4-FFF2-40B4-BE49-F238E27FC236}">
                <a16:creationId xmlns:a16="http://schemas.microsoft.com/office/drawing/2014/main" id="{D4F13DE4-8021-B373-AE6B-17853F04037C}"/>
              </a:ext>
            </a:extLst>
          </p:cNvPr>
          <p:cNvSpPr txBox="1"/>
          <p:nvPr/>
        </p:nvSpPr>
        <p:spPr>
          <a:xfrm>
            <a:off x="8672480" y="3480979"/>
            <a:ext cx="1692067" cy="307777"/>
          </a:xfrm>
          <a:prstGeom prst="rect">
            <a:avLst/>
          </a:prstGeom>
          <a:noFill/>
        </p:spPr>
        <p:txBody>
          <a:bodyPr wrap="square" rtlCol="0">
            <a:spAutoFit/>
          </a:bodyPr>
          <a:lstStyle/>
          <a:p>
            <a:pPr algn="ctr"/>
            <a:r>
              <a:rPr lang="en-US" sz="1400" b="1" dirty="0">
                <a:solidFill>
                  <a:srgbClr val="C00000"/>
                </a:solidFill>
              </a:rPr>
              <a:t>Packing Slip</a:t>
            </a:r>
          </a:p>
        </p:txBody>
      </p:sp>
      <p:sp>
        <p:nvSpPr>
          <p:cNvPr id="11" name="TextBox 10">
            <a:extLst>
              <a:ext uri="{FF2B5EF4-FFF2-40B4-BE49-F238E27FC236}">
                <a16:creationId xmlns:a16="http://schemas.microsoft.com/office/drawing/2014/main" id="{6D7182D5-D9EF-35FF-7164-941964DF6D89}"/>
              </a:ext>
            </a:extLst>
          </p:cNvPr>
          <p:cNvSpPr txBox="1"/>
          <p:nvPr/>
        </p:nvSpPr>
        <p:spPr>
          <a:xfrm>
            <a:off x="4776348" y="3480979"/>
            <a:ext cx="1692067" cy="307777"/>
          </a:xfrm>
          <a:prstGeom prst="rect">
            <a:avLst/>
          </a:prstGeom>
          <a:noFill/>
        </p:spPr>
        <p:txBody>
          <a:bodyPr wrap="square" rtlCol="0">
            <a:spAutoFit/>
          </a:bodyPr>
          <a:lstStyle/>
          <a:p>
            <a:pPr algn="ctr"/>
            <a:r>
              <a:rPr lang="en-US" sz="1400" b="1" dirty="0">
                <a:solidFill>
                  <a:srgbClr val="C00000"/>
                </a:solidFill>
              </a:rPr>
              <a:t>Carton Label</a:t>
            </a:r>
          </a:p>
        </p:txBody>
      </p:sp>
      <p:sp>
        <p:nvSpPr>
          <p:cNvPr id="12" name="TextBox 11">
            <a:extLst>
              <a:ext uri="{FF2B5EF4-FFF2-40B4-BE49-F238E27FC236}">
                <a16:creationId xmlns:a16="http://schemas.microsoft.com/office/drawing/2014/main" id="{BB9DD3B0-3B56-EA2E-CFF4-8EFD813E6BB3}"/>
              </a:ext>
            </a:extLst>
          </p:cNvPr>
          <p:cNvSpPr txBox="1"/>
          <p:nvPr/>
        </p:nvSpPr>
        <p:spPr>
          <a:xfrm>
            <a:off x="264921" y="3840304"/>
            <a:ext cx="3349950" cy="1708160"/>
          </a:xfrm>
          <a:prstGeom prst="rect">
            <a:avLst/>
          </a:prstGeom>
          <a:noFill/>
        </p:spPr>
        <p:txBody>
          <a:bodyPr wrap="square" rtlCol="0">
            <a:spAutoFit/>
          </a:bodyPr>
          <a:lstStyle/>
          <a:p>
            <a:r>
              <a:rPr lang="en-US" sz="1050" dirty="0"/>
              <a:t>Important questions the DC should be able to answer:</a:t>
            </a:r>
          </a:p>
          <a:p>
            <a:endParaRPr lang="en-US" sz="1050" dirty="0"/>
          </a:p>
          <a:p>
            <a:pPr marL="228600" indent="-228600">
              <a:buAutoNum type="arabicPeriod"/>
            </a:pPr>
            <a:r>
              <a:rPr lang="en-US" sz="1050" dirty="0"/>
              <a:t>Which POs are on this pallet?</a:t>
            </a:r>
          </a:p>
          <a:p>
            <a:pPr marL="228600" indent="-228600">
              <a:buAutoNum type="arabicPeriod"/>
            </a:pPr>
            <a:r>
              <a:rPr lang="en-US" sz="1050" dirty="0"/>
              <a:t>Is this pallet single SKU or mixed SKU? Which SKUs are on this pallet?</a:t>
            </a:r>
          </a:p>
          <a:p>
            <a:pPr marL="228600" indent="-228600">
              <a:buAutoNum type="arabicPeriod"/>
            </a:pPr>
            <a:r>
              <a:rPr lang="en-US" sz="1050" dirty="0"/>
              <a:t>How many cartons are on this pallet for each SKU? How many total cartons?</a:t>
            </a:r>
          </a:p>
          <a:p>
            <a:pPr marL="228600" indent="-228600">
              <a:buAutoNum type="arabicPeriod"/>
            </a:pPr>
            <a:r>
              <a:rPr lang="en-US" sz="1050" dirty="0"/>
              <a:t>Which pallet number is this – 1 of 30? (not shown above). 30 is the total number of pallets on the shipment.</a:t>
            </a:r>
          </a:p>
        </p:txBody>
      </p:sp>
      <p:sp>
        <p:nvSpPr>
          <p:cNvPr id="14" name="TextBox 13">
            <a:extLst>
              <a:ext uri="{FF2B5EF4-FFF2-40B4-BE49-F238E27FC236}">
                <a16:creationId xmlns:a16="http://schemas.microsoft.com/office/drawing/2014/main" id="{A318489F-B1A7-A4AC-E816-43B5BDD8C4D8}"/>
              </a:ext>
            </a:extLst>
          </p:cNvPr>
          <p:cNvSpPr txBox="1"/>
          <p:nvPr/>
        </p:nvSpPr>
        <p:spPr>
          <a:xfrm>
            <a:off x="7843538" y="3840304"/>
            <a:ext cx="3349950" cy="1223412"/>
          </a:xfrm>
          <a:prstGeom prst="rect">
            <a:avLst/>
          </a:prstGeom>
          <a:noFill/>
        </p:spPr>
        <p:txBody>
          <a:bodyPr wrap="square" rtlCol="0">
            <a:spAutoFit/>
          </a:bodyPr>
          <a:lstStyle/>
          <a:p>
            <a:r>
              <a:rPr lang="en-US" sz="1050" dirty="0"/>
              <a:t>Important questions the DC should be able to answer:</a:t>
            </a:r>
          </a:p>
          <a:p>
            <a:endParaRPr lang="en-US" sz="1050" dirty="0"/>
          </a:p>
          <a:p>
            <a:pPr marL="228600" indent="-228600">
              <a:buAutoNum type="arabicPeriod"/>
            </a:pPr>
            <a:r>
              <a:rPr lang="en-US" sz="1050" dirty="0"/>
              <a:t>Which POs and SKUs are on this shipment?</a:t>
            </a:r>
          </a:p>
          <a:p>
            <a:pPr marL="228600" indent="-228600">
              <a:buAutoNum type="arabicPeriod"/>
            </a:pPr>
            <a:r>
              <a:rPr lang="en-US" sz="1050" dirty="0"/>
              <a:t>How many total cartons are on this shipment?</a:t>
            </a:r>
          </a:p>
          <a:p>
            <a:pPr marL="228600" indent="-228600">
              <a:buAutoNum type="arabicPeriod"/>
            </a:pPr>
            <a:r>
              <a:rPr lang="en-US" sz="1050" dirty="0"/>
              <a:t>Does it show carton count and unit count by SKU?</a:t>
            </a:r>
          </a:p>
          <a:p>
            <a:pPr marL="228600" indent="-228600">
              <a:buAutoNum type="arabicPeriod"/>
            </a:pPr>
            <a:r>
              <a:rPr lang="en-US" sz="1050" dirty="0"/>
              <a:t>How many pallets are on this shipments? (not shown above)</a:t>
            </a:r>
          </a:p>
        </p:txBody>
      </p:sp>
      <p:sp>
        <p:nvSpPr>
          <p:cNvPr id="15" name="TextBox 14">
            <a:extLst>
              <a:ext uri="{FF2B5EF4-FFF2-40B4-BE49-F238E27FC236}">
                <a16:creationId xmlns:a16="http://schemas.microsoft.com/office/drawing/2014/main" id="{513A2981-AB60-B6BF-EE82-355708688C61}"/>
              </a:ext>
            </a:extLst>
          </p:cNvPr>
          <p:cNvSpPr txBox="1"/>
          <p:nvPr/>
        </p:nvSpPr>
        <p:spPr>
          <a:xfrm>
            <a:off x="3947406" y="3840304"/>
            <a:ext cx="3349950" cy="1384995"/>
          </a:xfrm>
          <a:prstGeom prst="rect">
            <a:avLst/>
          </a:prstGeom>
          <a:noFill/>
        </p:spPr>
        <p:txBody>
          <a:bodyPr wrap="square" rtlCol="0">
            <a:spAutoFit/>
          </a:bodyPr>
          <a:lstStyle/>
          <a:p>
            <a:r>
              <a:rPr lang="en-US" sz="1050" dirty="0"/>
              <a:t>Important questions the DC should be able to answer:</a:t>
            </a:r>
          </a:p>
          <a:p>
            <a:endParaRPr lang="en-US" sz="1050" dirty="0"/>
          </a:p>
          <a:p>
            <a:pPr marL="228600" indent="-228600">
              <a:buAutoNum type="arabicPeriod"/>
            </a:pPr>
            <a:r>
              <a:rPr lang="en-US" sz="1050" dirty="0"/>
              <a:t>Which PO is this carton for?</a:t>
            </a:r>
          </a:p>
          <a:p>
            <a:pPr marL="228600" indent="-228600">
              <a:buAutoNum type="arabicPeriod"/>
            </a:pPr>
            <a:r>
              <a:rPr lang="en-US" sz="1050" dirty="0"/>
              <a:t>Which SKU is this carton for?</a:t>
            </a:r>
          </a:p>
          <a:p>
            <a:pPr marL="228600" indent="-228600">
              <a:buAutoNum type="arabicPeriod"/>
            </a:pPr>
            <a:r>
              <a:rPr lang="en-US" sz="1050" dirty="0"/>
              <a:t>Is the barcode scannable to show correct UPC?</a:t>
            </a:r>
          </a:p>
          <a:p>
            <a:pPr marL="228600" indent="-228600">
              <a:buAutoNum type="arabicPeriod"/>
            </a:pPr>
            <a:r>
              <a:rPr lang="en-US" sz="1050" dirty="0"/>
              <a:t>How many </a:t>
            </a:r>
            <a:r>
              <a:rPr lang="en-US" sz="1050" dirty="0" err="1"/>
              <a:t>eaches</a:t>
            </a:r>
            <a:r>
              <a:rPr lang="en-US" sz="1050" dirty="0"/>
              <a:t>/units are in this carton?</a:t>
            </a:r>
          </a:p>
          <a:p>
            <a:pPr marL="228600" indent="-228600">
              <a:buAutoNum type="arabicPeriod"/>
            </a:pPr>
            <a:r>
              <a:rPr lang="en-US" sz="1050" dirty="0"/>
              <a:t>Which carton number is this – 1 of 100? 100 is the total number of cartons on the pallet.</a:t>
            </a:r>
          </a:p>
        </p:txBody>
      </p:sp>
      <p:pic>
        <p:nvPicPr>
          <p:cNvPr id="17" name="Picture 16">
            <a:extLst>
              <a:ext uri="{FF2B5EF4-FFF2-40B4-BE49-F238E27FC236}">
                <a16:creationId xmlns:a16="http://schemas.microsoft.com/office/drawing/2014/main" id="{35D36613-ACDA-893E-C4D2-DC4AC03B8E7A}"/>
              </a:ext>
            </a:extLst>
          </p:cNvPr>
          <p:cNvPicPr>
            <a:picLocks noChangeAspect="1"/>
          </p:cNvPicPr>
          <p:nvPr/>
        </p:nvPicPr>
        <p:blipFill>
          <a:blip r:embed="rId6"/>
          <a:stretch>
            <a:fillRect/>
          </a:stretch>
        </p:blipFill>
        <p:spPr>
          <a:xfrm>
            <a:off x="8347399" y="5029532"/>
            <a:ext cx="2343461" cy="1068072"/>
          </a:xfrm>
          <a:prstGeom prst="rect">
            <a:avLst/>
          </a:prstGeom>
        </p:spPr>
      </p:pic>
    </p:spTree>
    <p:extLst>
      <p:ext uri="{BB962C8B-B14F-4D97-AF65-F5344CB8AC3E}">
        <p14:creationId xmlns:p14="http://schemas.microsoft.com/office/powerpoint/2010/main" val="383198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418211" y="320685"/>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VSENs &amp; Invoice Disputes</a:t>
            </a:r>
            <a:endParaRPr sz="2800" dirty="0">
              <a:latin typeface="Franklin Gothic"/>
              <a:ea typeface="Franklin Gothic"/>
              <a:cs typeface="Franklin Gothic"/>
              <a:sym typeface="Franklin Gothic"/>
            </a:endParaRPr>
          </a:p>
        </p:txBody>
      </p:sp>
      <p:sp>
        <p:nvSpPr>
          <p:cNvPr id="2" name="Rectangle: Rounded Corners 1">
            <a:extLst>
              <a:ext uri="{FF2B5EF4-FFF2-40B4-BE49-F238E27FC236}">
                <a16:creationId xmlns:a16="http://schemas.microsoft.com/office/drawing/2014/main" id="{7B7DE2A4-9D87-257C-E4D5-0DD99C909CB3}"/>
              </a:ext>
            </a:extLst>
          </p:cNvPr>
          <p:cNvSpPr/>
          <p:nvPr/>
        </p:nvSpPr>
        <p:spPr>
          <a:xfrm>
            <a:off x="226104" y="2070917"/>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Overage/Shortage/Damage during DC Receiving</a:t>
            </a:r>
          </a:p>
        </p:txBody>
      </p:sp>
      <p:sp>
        <p:nvSpPr>
          <p:cNvPr id="3" name="Rectangle: Rounded Corners 2">
            <a:extLst>
              <a:ext uri="{FF2B5EF4-FFF2-40B4-BE49-F238E27FC236}">
                <a16:creationId xmlns:a16="http://schemas.microsoft.com/office/drawing/2014/main" id="{21FB2076-185D-EE50-593E-C4B57DA7DFBC}"/>
              </a:ext>
            </a:extLst>
          </p:cNvPr>
          <p:cNvSpPr/>
          <p:nvPr/>
        </p:nvSpPr>
        <p:spPr>
          <a:xfrm>
            <a:off x="4237599" y="2076880"/>
            <a:ext cx="130781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Communication sent to P&amp;A, Merch, AP and Vendor</a:t>
            </a:r>
          </a:p>
        </p:txBody>
      </p:sp>
      <p:sp>
        <p:nvSpPr>
          <p:cNvPr id="4" name="Rectangle: Rounded Corners 3">
            <a:extLst>
              <a:ext uri="{FF2B5EF4-FFF2-40B4-BE49-F238E27FC236}">
                <a16:creationId xmlns:a16="http://schemas.microsoft.com/office/drawing/2014/main" id="{F59F450E-3750-50BC-0663-03980A65D798}"/>
              </a:ext>
            </a:extLst>
          </p:cNvPr>
          <p:cNvSpPr/>
          <p:nvPr/>
        </p:nvSpPr>
        <p:spPr>
          <a:xfrm>
            <a:off x="2876922" y="2076881"/>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DC Files VSEN for PO-SKU Combo</a:t>
            </a:r>
          </a:p>
        </p:txBody>
      </p:sp>
      <p:sp>
        <p:nvSpPr>
          <p:cNvPr id="5" name="Rectangle: Rounded Corners 4">
            <a:extLst>
              <a:ext uri="{FF2B5EF4-FFF2-40B4-BE49-F238E27FC236}">
                <a16:creationId xmlns:a16="http://schemas.microsoft.com/office/drawing/2014/main" id="{8D47A41A-5695-036E-12FC-1E6F8E224930}"/>
              </a:ext>
            </a:extLst>
          </p:cNvPr>
          <p:cNvSpPr/>
          <p:nvPr/>
        </p:nvSpPr>
        <p:spPr>
          <a:xfrm>
            <a:off x="5715599" y="2076880"/>
            <a:ext cx="142909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Action taken to resolve by internal/external partners</a:t>
            </a:r>
          </a:p>
        </p:txBody>
      </p:sp>
      <p:cxnSp>
        <p:nvCxnSpPr>
          <p:cNvPr id="8" name="Straight Arrow Connector 7">
            <a:extLst>
              <a:ext uri="{FF2B5EF4-FFF2-40B4-BE49-F238E27FC236}">
                <a16:creationId xmlns:a16="http://schemas.microsoft.com/office/drawing/2014/main" id="{7B141444-9BC0-7AA5-C60D-8956DBFDD3D0}"/>
              </a:ext>
            </a:extLst>
          </p:cNvPr>
          <p:cNvCxnSpPr>
            <a:stCxn id="2" idx="3"/>
            <a:endCxn id="4" idx="1"/>
          </p:cNvCxnSpPr>
          <p:nvPr/>
        </p:nvCxnSpPr>
        <p:spPr>
          <a:xfrm>
            <a:off x="1408049" y="2323871"/>
            <a:ext cx="1468873" cy="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E9773B0-1D01-B5EF-C58C-BC02848E5DBA}"/>
              </a:ext>
            </a:extLst>
          </p:cNvPr>
          <p:cNvCxnSpPr>
            <a:cxnSpLocks/>
            <a:stCxn id="4" idx="3"/>
            <a:endCxn id="3" idx="1"/>
          </p:cNvCxnSpPr>
          <p:nvPr/>
        </p:nvCxnSpPr>
        <p:spPr>
          <a:xfrm flipV="1">
            <a:off x="4058867" y="2329834"/>
            <a:ext cx="1787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F50D9E-6594-AC82-C11F-F624BDE331D7}"/>
              </a:ext>
            </a:extLst>
          </p:cNvPr>
          <p:cNvCxnSpPr>
            <a:cxnSpLocks/>
            <a:stCxn id="3" idx="3"/>
            <a:endCxn id="5" idx="1"/>
          </p:cNvCxnSpPr>
          <p:nvPr/>
        </p:nvCxnSpPr>
        <p:spPr>
          <a:xfrm>
            <a:off x="5545414" y="2329834"/>
            <a:ext cx="170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E4EF7D3-973E-520E-0CC2-8F48250F0D63}"/>
              </a:ext>
            </a:extLst>
          </p:cNvPr>
          <p:cNvSpPr txBox="1"/>
          <p:nvPr/>
        </p:nvSpPr>
        <p:spPr>
          <a:xfrm>
            <a:off x="2970142" y="2583285"/>
            <a:ext cx="986885" cy="400110"/>
          </a:xfrm>
          <a:prstGeom prst="rect">
            <a:avLst/>
          </a:prstGeom>
          <a:noFill/>
        </p:spPr>
        <p:txBody>
          <a:bodyPr wrap="square" rtlCol="0">
            <a:spAutoFit/>
          </a:bodyPr>
          <a:lstStyle/>
          <a:p>
            <a:pPr algn="ctr"/>
            <a:r>
              <a:rPr lang="en-US" sz="1000" dirty="0"/>
              <a:t>7 Calendar Days to file</a:t>
            </a:r>
          </a:p>
        </p:txBody>
      </p:sp>
      <p:sp>
        <p:nvSpPr>
          <p:cNvPr id="21" name="TextBox 20">
            <a:extLst>
              <a:ext uri="{FF2B5EF4-FFF2-40B4-BE49-F238E27FC236}">
                <a16:creationId xmlns:a16="http://schemas.microsoft.com/office/drawing/2014/main" id="{73AA85B1-6138-CB81-DDD6-DB9DCECDD89A}"/>
              </a:ext>
            </a:extLst>
          </p:cNvPr>
          <p:cNvSpPr txBox="1"/>
          <p:nvPr/>
        </p:nvSpPr>
        <p:spPr>
          <a:xfrm>
            <a:off x="5652660" y="2600561"/>
            <a:ext cx="1554965" cy="400110"/>
          </a:xfrm>
          <a:prstGeom prst="rect">
            <a:avLst/>
          </a:prstGeom>
          <a:noFill/>
        </p:spPr>
        <p:txBody>
          <a:bodyPr wrap="square" rtlCol="0">
            <a:spAutoFit/>
          </a:bodyPr>
          <a:lstStyle/>
          <a:p>
            <a:pPr algn="ctr"/>
            <a:r>
              <a:rPr lang="en-US" sz="1000" dirty="0"/>
              <a:t>30 days from VSEN date for vendor to first respond</a:t>
            </a:r>
          </a:p>
        </p:txBody>
      </p:sp>
      <p:sp>
        <p:nvSpPr>
          <p:cNvPr id="22" name="Rectangle: Rounded Corners 21">
            <a:extLst>
              <a:ext uri="{FF2B5EF4-FFF2-40B4-BE49-F238E27FC236}">
                <a16:creationId xmlns:a16="http://schemas.microsoft.com/office/drawing/2014/main" id="{BE5DD2A8-0D91-29F2-17AF-89C6A684157D}"/>
              </a:ext>
            </a:extLst>
          </p:cNvPr>
          <p:cNvSpPr/>
          <p:nvPr/>
        </p:nvSpPr>
        <p:spPr>
          <a:xfrm>
            <a:off x="8594347" y="999272"/>
            <a:ext cx="1307815" cy="5570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Vendor sends return authorization and schedules pickup</a:t>
            </a:r>
          </a:p>
        </p:txBody>
      </p:sp>
      <p:sp>
        <p:nvSpPr>
          <p:cNvPr id="27" name="Rectangle: Rounded Corners 26">
            <a:extLst>
              <a:ext uri="{FF2B5EF4-FFF2-40B4-BE49-F238E27FC236}">
                <a16:creationId xmlns:a16="http://schemas.microsoft.com/office/drawing/2014/main" id="{3979DA7D-C7A6-0C47-116C-A348A741DF48}"/>
              </a:ext>
            </a:extLst>
          </p:cNvPr>
          <p:cNvSpPr/>
          <p:nvPr/>
        </p:nvSpPr>
        <p:spPr>
          <a:xfrm>
            <a:off x="8594347" y="1699273"/>
            <a:ext cx="130781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Vendor tells us to keep the product</a:t>
            </a:r>
          </a:p>
        </p:txBody>
      </p:sp>
      <p:sp>
        <p:nvSpPr>
          <p:cNvPr id="33" name="Rectangle: Rounded Corners 32">
            <a:extLst>
              <a:ext uri="{FF2B5EF4-FFF2-40B4-BE49-F238E27FC236}">
                <a16:creationId xmlns:a16="http://schemas.microsoft.com/office/drawing/2014/main" id="{5944F9E4-6EBD-44F1-FE71-3381DAB234C8}"/>
              </a:ext>
            </a:extLst>
          </p:cNvPr>
          <p:cNvSpPr/>
          <p:nvPr/>
        </p:nvSpPr>
        <p:spPr>
          <a:xfrm>
            <a:off x="10238723" y="1015627"/>
            <a:ext cx="1307815"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Vendor picks up product from DC</a:t>
            </a:r>
          </a:p>
        </p:txBody>
      </p:sp>
      <p:sp>
        <p:nvSpPr>
          <p:cNvPr id="34" name="TextBox 33">
            <a:extLst>
              <a:ext uri="{FF2B5EF4-FFF2-40B4-BE49-F238E27FC236}">
                <a16:creationId xmlns:a16="http://schemas.microsoft.com/office/drawing/2014/main" id="{65F70CEA-5246-AAD3-B0AB-F6C1F43083A7}"/>
              </a:ext>
            </a:extLst>
          </p:cNvPr>
          <p:cNvSpPr txBox="1"/>
          <p:nvPr/>
        </p:nvSpPr>
        <p:spPr>
          <a:xfrm>
            <a:off x="10143797" y="1516919"/>
            <a:ext cx="1508129" cy="553998"/>
          </a:xfrm>
          <a:prstGeom prst="rect">
            <a:avLst/>
          </a:prstGeom>
          <a:noFill/>
        </p:spPr>
        <p:txBody>
          <a:bodyPr wrap="square" rtlCol="0">
            <a:spAutoFit/>
          </a:bodyPr>
          <a:lstStyle/>
          <a:p>
            <a:pPr algn="ctr"/>
            <a:r>
              <a:rPr lang="en-US" sz="1000" dirty="0"/>
              <a:t>60 days from VSEN date for vendor to pickup and resolve VSEN</a:t>
            </a:r>
          </a:p>
        </p:txBody>
      </p:sp>
      <p:sp>
        <p:nvSpPr>
          <p:cNvPr id="35" name="Rectangle: Rounded Corners 34">
            <a:extLst>
              <a:ext uri="{FF2B5EF4-FFF2-40B4-BE49-F238E27FC236}">
                <a16:creationId xmlns:a16="http://schemas.microsoft.com/office/drawing/2014/main" id="{9A39E2F1-3AE6-0D86-91EC-64CD635BB111}"/>
              </a:ext>
            </a:extLst>
          </p:cNvPr>
          <p:cNvSpPr/>
          <p:nvPr/>
        </p:nvSpPr>
        <p:spPr>
          <a:xfrm>
            <a:off x="10254116" y="2108521"/>
            <a:ext cx="1307817"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DC disposes of product sustainably</a:t>
            </a:r>
          </a:p>
        </p:txBody>
      </p:sp>
      <p:sp>
        <p:nvSpPr>
          <p:cNvPr id="36" name="Rectangle: Rounded Corners 35">
            <a:extLst>
              <a:ext uri="{FF2B5EF4-FFF2-40B4-BE49-F238E27FC236}">
                <a16:creationId xmlns:a16="http://schemas.microsoft.com/office/drawing/2014/main" id="{53278E22-CD9F-2BE6-2DE8-3EDB362CF37F}"/>
              </a:ext>
            </a:extLst>
          </p:cNvPr>
          <p:cNvSpPr/>
          <p:nvPr/>
        </p:nvSpPr>
        <p:spPr>
          <a:xfrm>
            <a:off x="10254118" y="2770722"/>
            <a:ext cx="1307815" cy="60479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Product added to inventory after consulting with P&amp;A</a:t>
            </a:r>
          </a:p>
        </p:txBody>
      </p:sp>
      <p:cxnSp>
        <p:nvCxnSpPr>
          <p:cNvPr id="46" name="Straight Arrow Connector 45">
            <a:extLst>
              <a:ext uri="{FF2B5EF4-FFF2-40B4-BE49-F238E27FC236}">
                <a16:creationId xmlns:a16="http://schemas.microsoft.com/office/drawing/2014/main" id="{27425E5B-E361-F52D-33F7-99A18F88BDF9}"/>
              </a:ext>
            </a:extLst>
          </p:cNvPr>
          <p:cNvCxnSpPr>
            <a:cxnSpLocks/>
            <a:stCxn id="22" idx="3"/>
            <a:endCxn id="33" idx="1"/>
          </p:cNvCxnSpPr>
          <p:nvPr/>
        </p:nvCxnSpPr>
        <p:spPr>
          <a:xfrm flipV="1">
            <a:off x="9902162" y="1268581"/>
            <a:ext cx="336561" cy="924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CD0532-20A7-405C-6DFF-FC9607E645C7}"/>
              </a:ext>
            </a:extLst>
          </p:cNvPr>
          <p:cNvSpPr txBox="1"/>
          <p:nvPr/>
        </p:nvSpPr>
        <p:spPr>
          <a:xfrm>
            <a:off x="10193476" y="3378477"/>
            <a:ext cx="1429095" cy="400110"/>
          </a:xfrm>
          <a:prstGeom prst="rect">
            <a:avLst/>
          </a:prstGeom>
          <a:noFill/>
        </p:spPr>
        <p:txBody>
          <a:bodyPr wrap="square" rtlCol="0">
            <a:spAutoFit/>
          </a:bodyPr>
          <a:lstStyle/>
          <a:p>
            <a:pPr algn="ctr"/>
            <a:r>
              <a:rPr lang="en-US" sz="1000" dirty="0"/>
              <a:t>60 days from VSEN date for vendor to inform us</a:t>
            </a:r>
          </a:p>
        </p:txBody>
      </p:sp>
      <p:sp>
        <p:nvSpPr>
          <p:cNvPr id="50" name="Rectangle: Rounded Corners 49">
            <a:extLst>
              <a:ext uri="{FF2B5EF4-FFF2-40B4-BE49-F238E27FC236}">
                <a16:creationId xmlns:a16="http://schemas.microsoft.com/office/drawing/2014/main" id="{531238ED-B86B-9F30-687D-1EC3AA515D6E}"/>
              </a:ext>
            </a:extLst>
          </p:cNvPr>
          <p:cNvSpPr/>
          <p:nvPr/>
        </p:nvSpPr>
        <p:spPr>
          <a:xfrm>
            <a:off x="7535295" y="3520778"/>
            <a:ext cx="767739"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Shortage/Damage</a:t>
            </a:r>
          </a:p>
        </p:txBody>
      </p:sp>
      <p:sp>
        <p:nvSpPr>
          <p:cNvPr id="51" name="Rectangle: Rounded Corners 50">
            <a:extLst>
              <a:ext uri="{FF2B5EF4-FFF2-40B4-BE49-F238E27FC236}">
                <a16:creationId xmlns:a16="http://schemas.microsoft.com/office/drawing/2014/main" id="{CB3DB8F1-1544-D986-4089-636568222728}"/>
              </a:ext>
            </a:extLst>
          </p:cNvPr>
          <p:cNvSpPr/>
          <p:nvPr/>
        </p:nvSpPr>
        <p:spPr>
          <a:xfrm>
            <a:off x="7535295" y="1024868"/>
            <a:ext cx="767738"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Overage/ Wrong SKU</a:t>
            </a:r>
          </a:p>
        </p:txBody>
      </p:sp>
      <p:sp>
        <p:nvSpPr>
          <p:cNvPr id="70" name="Rectangle: Rounded Corners 69">
            <a:extLst>
              <a:ext uri="{FF2B5EF4-FFF2-40B4-BE49-F238E27FC236}">
                <a16:creationId xmlns:a16="http://schemas.microsoft.com/office/drawing/2014/main" id="{59CE504B-ED8B-3936-CB85-9D3819E0175E}"/>
              </a:ext>
            </a:extLst>
          </p:cNvPr>
          <p:cNvSpPr/>
          <p:nvPr/>
        </p:nvSpPr>
        <p:spPr>
          <a:xfrm>
            <a:off x="8594347" y="3520777"/>
            <a:ext cx="1307816"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No action</a:t>
            </a:r>
          </a:p>
        </p:txBody>
      </p:sp>
      <p:sp>
        <p:nvSpPr>
          <p:cNvPr id="71" name="Rectangle: Rounded Corners 70">
            <a:extLst>
              <a:ext uri="{FF2B5EF4-FFF2-40B4-BE49-F238E27FC236}">
                <a16:creationId xmlns:a16="http://schemas.microsoft.com/office/drawing/2014/main" id="{1122977A-61DC-E617-E861-2585C03768E5}"/>
              </a:ext>
            </a:extLst>
          </p:cNvPr>
          <p:cNvSpPr/>
          <p:nvPr/>
        </p:nvSpPr>
        <p:spPr>
          <a:xfrm>
            <a:off x="1256049" y="3345203"/>
            <a:ext cx="121907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Vendor files Invoice Dispute on Dispute Portal</a:t>
            </a:r>
          </a:p>
        </p:txBody>
      </p:sp>
      <p:cxnSp>
        <p:nvCxnSpPr>
          <p:cNvPr id="81" name="Connector: Elbow 80">
            <a:extLst>
              <a:ext uri="{FF2B5EF4-FFF2-40B4-BE49-F238E27FC236}">
                <a16:creationId xmlns:a16="http://schemas.microsoft.com/office/drawing/2014/main" id="{8A78A82F-FB32-9C57-F85E-EEDC65B93D0D}"/>
              </a:ext>
            </a:extLst>
          </p:cNvPr>
          <p:cNvCxnSpPr>
            <a:cxnSpLocks/>
            <a:stCxn id="5" idx="3"/>
            <a:endCxn id="50" idx="1"/>
          </p:cNvCxnSpPr>
          <p:nvPr/>
        </p:nvCxnSpPr>
        <p:spPr>
          <a:xfrm>
            <a:off x="7144694" y="2329834"/>
            <a:ext cx="390601" cy="14438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C7C82EC0-1C00-C1CD-898E-8F484DE53EA8}"/>
              </a:ext>
            </a:extLst>
          </p:cNvPr>
          <p:cNvCxnSpPr>
            <a:stCxn id="27" idx="3"/>
            <a:endCxn id="35" idx="1"/>
          </p:cNvCxnSpPr>
          <p:nvPr/>
        </p:nvCxnSpPr>
        <p:spPr>
          <a:xfrm>
            <a:off x="9902162" y="1952227"/>
            <a:ext cx="351954" cy="40924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EA49FD0-C2A8-D2AD-6591-6CC256DF74CA}"/>
              </a:ext>
            </a:extLst>
          </p:cNvPr>
          <p:cNvCxnSpPr>
            <a:cxnSpLocks/>
            <a:stCxn id="27" idx="3"/>
            <a:endCxn id="36" idx="1"/>
          </p:cNvCxnSpPr>
          <p:nvPr/>
        </p:nvCxnSpPr>
        <p:spPr>
          <a:xfrm>
            <a:off x="9902162" y="1952227"/>
            <a:ext cx="351956" cy="112089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146A1587-6202-8CED-9DC4-13E0FC73303D}"/>
              </a:ext>
            </a:extLst>
          </p:cNvPr>
          <p:cNvSpPr txBox="1"/>
          <p:nvPr/>
        </p:nvSpPr>
        <p:spPr>
          <a:xfrm>
            <a:off x="37569" y="3323114"/>
            <a:ext cx="1287872" cy="553998"/>
          </a:xfrm>
          <a:prstGeom prst="rect">
            <a:avLst/>
          </a:prstGeom>
          <a:noFill/>
        </p:spPr>
        <p:txBody>
          <a:bodyPr wrap="square" rtlCol="0">
            <a:spAutoFit/>
          </a:bodyPr>
          <a:lstStyle/>
          <a:p>
            <a:pPr algn="ctr"/>
            <a:r>
              <a:rPr lang="en-US" sz="1000" dirty="0"/>
              <a:t>30 days from Remittance Date to dispute</a:t>
            </a:r>
          </a:p>
        </p:txBody>
      </p:sp>
      <p:sp>
        <p:nvSpPr>
          <p:cNvPr id="99" name="Rectangle: Rounded Corners 98">
            <a:extLst>
              <a:ext uri="{FF2B5EF4-FFF2-40B4-BE49-F238E27FC236}">
                <a16:creationId xmlns:a16="http://schemas.microsoft.com/office/drawing/2014/main" id="{11F68772-FA35-1687-802B-BF48BC81DE41}"/>
              </a:ext>
            </a:extLst>
          </p:cNvPr>
          <p:cNvSpPr/>
          <p:nvPr/>
        </p:nvSpPr>
        <p:spPr>
          <a:xfrm>
            <a:off x="7535294" y="2075174"/>
            <a:ext cx="767739"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Line canceled on PO</a:t>
            </a:r>
          </a:p>
        </p:txBody>
      </p:sp>
      <p:cxnSp>
        <p:nvCxnSpPr>
          <p:cNvPr id="101" name="Connector: Elbow 100">
            <a:extLst>
              <a:ext uri="{FF2B5EF4-FFF2-40B4-BE49-F238E27FC236}">
                <a16:creationId xmlns:a16="http://schemas.microsoft.com/office/drawing/2014/main" id="{7373361E-DC5F-3D2B-0A7B-BF3E2D6186B6}"/>
              </a:ext>
            </a:extLst>
          </p:cNvPr>
          <p:cNvCxnSpPr>
            <a:cxnSpLocks/>
            <a:stCxn id="5" idx="3"/>
            <a:endCxn id="99" idx="1"/>
          </p:cNvCxnSpPr>
          <p:nvPr/>
        </p:nvCxnSpPr>
        <p:spPr>
          <a:xfrm flipV="1">
            <a:off x="7144694" y="2328128"/>
            <a:ext cx="390600" cy="17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ectangle: Rounded Corners 102">
            <a:extLst>
              <a:ext uri="{FF2B5EF4-FFF2-40B4-BE49-F238E27FC236}">
                <a16:creationId xmlns:a16="http://schemas.microsoft.com/office/drawing/2014/main" id="{66FBFC06-E2F2-D7F5-40ED-CE2F61DF72E3}"/>
              </a:ext>
            </a:extLst>
          </p:cNvPr>
          <p:cNvSpPr/>
          <p:nvPr/>
        </p:nvSpPr>
        <p:spPr>
          <a:xfrm>
            <a:off x="7448031" y="2793035"/>
            <a:ext cx="944236" cy="60479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Line reinstated by P&amp;A</a:t>
            </a:r>
          </a:p>
        </p:txBody>
      </p:sp>
      <p:cxnSp>
        <p:nvCxnSpPr>
          <p:cNvPr id="120" name="Connector: Elbow 119">
            <a:extLst>
              <a:ext uri="{FF2B5EF4-FFF2-40B4-BE49-F238E27FC236}">
                <a16:creationId xmlns:a16="http://schemas.microsoft.com/office/drawing/2014/main" id="{71D23439-C2C9-ABAD-3775-AB61879B4AFF}"/>
              </a:ext>
            </a:extLst>
          </p:cNvPr>
          <p:cNvCxnSpPr>
            <a:cxnSpLocks/>
            <a:stCxn id="5" idx="3"/>
            <a:endCxn id="51" idx="1"/>
          </p:cNvCxnSpPr>
          <p:nvPr/>
        </p:nvCxnSpPr>
        <p:spPr>
          <a:xfrm flipV="1">
            <a:off x="7144694" y="1277822"/>
            <a:ext cx="390601" cy="10520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321386E0-F6C9-004B-8D30-0C8197BB0D50}"/>
              </a:ext>
            </a:extLst>
          </p:cNvPr>
          <p:cNvCxnSpPr>
            <a:cxnSpLocks/>
            <a:stCxn id="51" idx="3"/>
            <a:endCxn id="22" idx="1"/>
          </p:cNvCxnSpPr>
          <p:nvPr/>
        </p:nvCxnSpPr>
        <p:spPr>
          <a:xfrm>
            <a:off x="8303033" y="1277822"/>
            <a:ext cx="291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BDE20A11-C17D-2D3C-A8FE-B38BE006C243}"/>
              </a:ext>
            </a:extLst>
          </p:cNvPr>
          <p:cNvCxnSpPr>
            <a:cxnSpLocks/>
            <a:stCxn id="51" idx="3"/>
            <a:endCxn id="27" idx="1"/>
          </p:cNvCxnSpPr>
          <p:nvPr/>
        </p:nvCxnSpPr>
        <p:spPr>
          <a:xfrm>
            <a:off x="8303033" y="1277822"/>
            <a:ext cx="291314" cy="6744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E687D83A-C99B-2A6C-421C-D53EE8154D73}"/>
              </a:ext>
            </a:extLst>
          </p:cNvPr>
          <p:cNvCxnSpPr>
            <a:cxnSpLocks/>
            <a:stCxn id="99" idx="3"/>
            <a:endCxn id="22" idx="1"/>
          </p:cNvCxnSpPr>
          <p:nvPr/>
        </p:nvCxnSpPr>
        <p:spPr>
          <a:xfrm flipV="1">
            <a:off x="8303033" y="1277822"/>
            <a:ext cx="291314" cy="10503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6087F3EE-885A-823A-ECF0-AD4AC05AFED2}"/>
              </a:ext>
            </a:extLst>
          </p:cNvPr>
          <p:cNvCxnSpPr>
            <a:cxnSpLocks/>
            <a:stCxn id="99" idx="3"/>
            <a:endCxn id="27" idx="1"/>
          </p:cNvCxnSpPr>
          <p:nvPr/>
        </p:nvCxnSpPr>
        <p:spPr>
          <a:xfrm flipV="1">
            <a:off x="8303033" y="1952227"/>
            <a:ext cx="291314" cy="3759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30983CF-EE9D-6A10-8908-D0CEA37F35E5}"/>
              </a:ext>
            </a:extLst>
          </p:cNvPr>
          <p:cNvCxnSpPr>
            <a:cxnSpLocks/>
            <a:stCxn id="50" idx="3"/>
            <a:endCxn id="70" idx="1"/>
          </p:cNvCxnSpPr>
          <p:nvPr/>
        </p:nvCxnSpPr>
        <p:spPr>
          <a:xfrm flipV="1">
            <a:off x="8303034" y="3773731"/>
            <a:ext cx="291313"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4" name="Rectangle: Rounded Corners 163">
            <a:extLst>
              <a:ext uri="{FF2B5EF4-FFF2-40B4-BE49-F238E27FC236}">
                <a16:creationId xmlns:a16="http://schemas.microsoft.com/office/drawing/2014/main" id="{87890D8D-1B51-57BB-4912-3F276251BEC8}"/>
              </a:ext>
            </a:extLst>
          </p:cNvPr>
          <p:cNvSpPr/>
          <p:nvPr/>
        </p:nvSpPr>
        <p:spPr>
          <a:xfrm>
            <a:off x="2766440" y="4549771"/>
            <a:ext cx="49766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a:t>
            </a:r>
          </a:p>
        </p:txBody>
      </p:sp>
      <p:sp>
        <p:nvSpPr>
          <p:cNvPr id="165" name="Rectangle: Rounded Corners 164">
            <a:extLst>
              <a:ext uri="{FF2B5EF4-FFF2-40B4-BE49-F238E27FC236}">
                <a16:creationId xmlns:a16="http://schemas.microsoft.com/office/drawing/2014/main" id="{74C1C20B-2D3A-B451-70A3-9421A40A2FF4}"/>
              </a:ext>
            </a:extLst>
          </p:cNvPr>
          <p:cNvSpPr/>
          <p:nvPr/>
        </p:nvSpPr>
        <p:spPr>
          <a:xfrm>
            <a:off x="5207012" y="4549771"/>
            <a:ext cx="1492889"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PAY – Check Request created and sent to AP</a:t>
            </a:r>
          </a:p>
        </p:txBody>
      </p:sp>
      <p:sp>
        <p:nvSpPr>
          <p:cNvPr id="175" name="Rectangle: Rounded Corners 174">
            <a:extLst>
              <a:ext uri="{FF2B5EF4-FFF2-40B4-BE49-F238E27FC236}">
                <a16:creationId xmlns:a16="http://schemas.microsoft.com/office/drawing/2014/main" id="{7C606292-8377-0CDC-2FCF-E43F6CF77DF6}"/>
              </a:ext>
            </a:extLst>
          </p:cNvPr>
          <p:cNvSpPr/>
          <p:nvPr/>
        </p:nvSpPr>
        <p:spPr>
          <a:xfrm>
            <a:off x="5207015" y="3794498"/>
            <a:ext cx="827067"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NO PAY</a:t>
            </a:r>
          </a:p>
        </p:txBody>
      </p:sp>
      <p:sp>
        <p:nvSpPr>
          <p:cNvPr id="179" name="Rectangle: Rounded Corners 178">
            <a:extLst>
              <a:ext uri="{FF2B5EF4-FFF2-40B4-BE49-F238E27FC236}">
                <a16:creationId xmlns:a16="http://schemas.microsoft.com/office/drawing/2014/main" id="{C0435808-EC16-3B62-EF2F-54658A0BF50F}"/>
              </a:ext>
            </a:extLst>
          </p:cNvPr>
          <p:cNvSpPr/>
          <p:nvPr/>
        </p:nvSpPr>
        <p:spPr>
          <a:xfrm>
            <a:off x="3555421" y="4549771"/>
            <a:ext cx="1322192"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VP team completes due diligence with AP &amp; DC</a:t>
            </a:r>
          </a:p>
        </p:txBody>
      </p:sp>
      <p:sp>
        <p:nvSpPr>
          <p:cNvPr id="183" name="Rectangle: Rounded Corners 182">
            <a:extLst>
              <a:ext uri="{FF2B5EF4-FFF2-40B4-BE49-F238E27FC236}">
                <a16:creationId xmlns:a16="http://schemas.microsoft.com/office/drawing/2014/main" id="{D8045DFA-9A09-5877-FD14-5D62ABB02ECE}"/>
              </a:ext>
            </a:extLst>
          </p:cNvPr>
          <p:cNvSpPr/>
          <p:nvPr/>
        </p:nvSpPr>
        <p:spPr>
          <a:xfrm>
            <a:off x="1256050" y="4160674"/>
            <a:ext cx="1219076"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VSEN Filed Timely?</a:t>
            </a:r>
          </a:p>
        </p:txBody>
      </p:sp>
      <p:sp>
        <p:nvSpPr>
          <p:cNvPr id="184" name="Rectangle: Rounded Corners 183">
            <a:extLst>
              <a:ext uri="{FF2B5EF4-FFF2-40B4-BE49-F238E27FC236}">
                <a16:creationId xmlns:a16="http://schemas.microsoft.com/office/drawing/2014/main" id="{53E360A6-F018-2EAB-D505-B85284C2D00D}"/>
              </a:ext>
            </a:extLst>
          </p:cNvPr>
          <p:cNvSpPr/>
          <p:nvPr/>
        </p:nvSpPr>
        <p:spPr>
          <a:xfrm>
            <a:off x="2766440" y="3794500"/>
            <a:ext cx="49766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Yes</a:t>
            </a:r>
          </a:p>
        </p:txBody>
      </p:sp>
      <p:sp>
        <p:nvSpPr>
          <p:cNvPr id="186" name="Rectangle: Rounded Corners 185">
            <a:extLst>
              <a:ext uri="{FF2B5EF4-FFF2-40B4-BE49-F238E27FC236}">
                <a16:creationId xmlns:a16="http://schemas.microsoft.com/office/drawing/2014/main" id="{29B9EF47-A31F-5871-7A94-845B5D715A0B}"/>
              </a:ext>
            </a:extLst>
          </p:cNvPr>
          <p:cNvSpPr/>
          <p:nvPr/>
        </p:nvSpPr>
        <p:spPr>
          <a:xfrm>
            <a:off x="3555421" y="3794499"/>
            <a:ext cx="1322192"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Double check VSEN details</a:t>
            </a:r>
          </a:p>
        </p:txBody>
      </p:sp>
      <p:cxnSp>
        <p:nvCxnSpPr>
          <p:cNvPr id="190" name="Straight Arrow Connector 189">
            <a:extLst>
              <a:ext uri="{FF2B5EF4-FFF2-40B4-BE49-F238E27FC236}">
                <a16:creationId xmlns:a16="http://schemas.microsoft.com/office/drawing/2014/main" id="{CE0603C1-D5AE-DA34-D636-47E2CF262C35}"/>
              </a:ext>
            </a:extLst>
          </p:cNvPr>
          <p:cNvCxnSpPr>
            <a:cxnSpLocks/>
            <a:stCxn id="71" idx="2"/>
            <a:endCxn id="183" idx="0"/>
          </p:cNvCxnSpPr>
          <p:nvPr/>
        </p:nvCxnSpPr>
        <p:spPr>
          <a:xfrm>
            <a:off x="1865588" y="3851110"/>
            <a:ext cx="0" cy="30956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or: Elbow 191">
            <a:extLst>
              <a:ext uri="{FF2B5EF4-FFF2-40B4-BE49-F238E27FC236}">
                <a16:creationId xmlns:a16="http://schemas.microsoft.com/office/drawing/2014/main" id="{325FDFC8-2969-B511-626E-DDE41AAA216D}"/>
              </a:ext>
            </a:extLst>
          </p:cNvPr>
          <p:cNvCxnSpPr>
            <a:cxnSpLocks/>
            <a:stCxn id="183" idx="3"/>
            <a:endCxn id="184" idx="1"/>
          </p:cNvCxnSpPr>
          <p:nvPr/>
        </p:nvCxnSpPr>
        <p:spPr>
          <a:xfrm flipV="1">
            <a:off x="2475126" y="4047454"/>
            <a:ext cx="291314" cy="366174"/>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Connector: Elbow 193">
            <a:extLst>
              <a:ext uri="{FF2B5EF4-FFF2-40B4-BE49-F238E27FC236}">
                <a16:creationId xmlns:a16="http://schemas.microsoft.com/office/drawing/2014/main" id="{40CBAF4E-F6ED-D352-EFF2-C09B5FAA95A8}"/>
              </a:ext>
            </a:extLst>
          </p:cNvPr>
          <p:cNvCxnSpPr>
            <a:cxnSpLocks/>
            <a:stCxn id="183" idx="3"/>
            <a:endCxn id="164" idx="1"/>
          </p:cNvCxnSpPr>
          <p:nvPr/>
        </p:nvCxnSpPr>
        <p:spPr>
          <a:xfrm>
            <a:off x="2475126" y="4413628"/>
            <a:ext cx="291314" cy="389097"/>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F7356986-044A-2A61-0902-10B82FA56375}"/>
              </a:ext>
            </a:extLst>
          </p:cNvPr>
          <p:cNvCxnSpPr>
            <a:cxnSpLocks/>
            <a:stCxn id="184" idx="3"/>
            <a:endCxn id="186" idx="1"/>
          </p:cNvCxnSpPr>
          <p:nvPr/>
        </p:nvCxnSpPr>
        <p:spPr>
          <a:xfrm flipV="1">
            <a:off x="3264107" y="4047453"/>
            <a:ext cx="291314" cy="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D6A2FEF7-7336-967F-383B-369E66CE98F6}"/>
              </a:ext>
            </a:extLst>
          </p:cNvPr>
          <p:cNvCxnSpPr>
            <a:cxnSpLocks/>
            <a:stCxn id="186" idx="3"/>
            <a:endCxn id="175" idx="1"/>
          </p:cNvCxnSpPr>
          <p:nvPr/>
        </p:nvCxnSpPr>
        <p:spPr>
          <a:xfrm flipV="1">
            <a:off x="4877613" y="4047452"/>
            <a:ext cx="329402"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B15ADCAD-9B8C-8262-979F-FABF9E1D15B2}"/>
              </a:ext>
            </a:extLst>
          </p:cNvPr>
          <p:cNvCxnSpPr>
            <a:cxnSpLocks/>
            <a:stCxn id="164" idx="3"/>
            <a:endCxn id="179" idx="1"/>
          </p:cNvCxnSpPr>
          <p:nvPr/>
        </p:nvCxnSpPr>
        <p:spPr>
          <a:xfrm>
            <a:off x="3264107" y="4802725"/>
            <a:ext cx="291314"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00459C6C-ABAA-B2EB-96F2-45AA89DBF8F1}"/>
              </a:ext>
            </a:extLst>
          </p:cNvPr>
          <p:cNvCxnSpPr>
            <a:cxnSpLocks/>
            <a:stCxn id="179" idx="3"/>
            <a:endCxn id="165" idx="1"/>
          </p:cNvCxnSpPr>
          <p:nvPr/>
        </p:nvCxnSpPr>
        <p:spPr>
          <a:xfrm>
            <a:off x="4877613" y="4802725"/>
            <a:ext cx="32939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A12A531F-0F26-97B2-D3E3-53CB0299EE4A}"/>
              </a:ext>
            </a:extLst>
          </p:cNvPr>
          <p:cNvCxnSpPr>
            <a:cxnSpLocks/>
            <a:stCxn id="179" idx="3"/>
            <a:endCxn id="175" idx="1"/>
          </p:cNvCxnSpPr>
          <p:nvPr/>
        </p:nvCxnSpPr>
        <p:spPr>
          <a:xfrm flipV="1">
            <a:off x="4877613" y="4047452"/>
            <a:ext cx="329402" cy="75527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0AFC35A-D1B5-18C5-A4EC-828C84A27816}"/>
              </a:ext>
            </a:extLst>
          </p:cNvPr>
          <p:cNvCxnSpPr>
            <a:cxnSpLocks/>
            <a:stCxn id="99" idx="2"/>
            <a:endCxn id="103" idx="0"/>
          </p:cNvCxnSpPr>
          <p:nvPr/>
        </p:nvCxnSpPr>
        <p:spPr>
          <a:xfrm>
            <a:off x="7919164" y="2581081"/>
            <a:ext cx="985" cy="2119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A92A2184-9D02-9CC4-6DE0-9D7CA422CD87}"/>
              </a:ext>
            </a:extLst>
          </p:cNvPr>
          <p:cNvCxnSpPr>
            <a:cxnSpLocks/>
            <a:stCxn id="50" idx="2"/>
            <a:endCxn id="71" idx="0"/>
          </p:cNvCxnSpPr>
          <p:nvPr/>
        </p:nvCxnSpPr>
        <p:spPr>
          <a:xfrm rot="5400000" flipH="1">
            <a:off x="4551636" y="659156"/>
            <a:ext cx="681482" cy="6053577"/>
          </a:xfrm>
          <a:prstGeom prst="bentConnector5">
            <a:avLst>
              <a:gd name="adj1" fmla="val -27275"/>
              <a:gd name="adj2" fmla="val 25125"/>
              <a:gd name="adj3" fmla="val 13354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59269627-4549-0D23-CC3A-D4DB498B943D}"/>
              </a:ext>
            </a:extLst>
          </p:cNvPr>
          <p:cNvSpPr/>
          <p:nvPr/>
        </p:nvSpPr>
        <p:spPr>
          <a:xfrm>
            <a:off x="1548430" y="2077378"/>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DC completes cycle count for PO-SKU combo</a:t>
            </a:r>
          </a:p>
        </p:txBody>
      </p:sp>
      <p:sp>
        <p:nvSpPr>
          <p:cNvPr id="67" name="TextBox 66">
            <a:extLst>
              <a:ext uri="{FF2B5EF4-FFF2-40B4-BE49-F238E27FC236}">
                <a16:creationId xmlns:a16="http://schemas.microsoft.com/office/drawing/2014/main" id="{E6095290-5CE2-FDD4-190D-17E63F7E7C57}"/>
              </a:ext>
            </a:extLst>
          </p:cNvPr>
          <p:cNvSpPr txBox="1"/>
          <p:nvPr/>
        </p:nvSpPr>
        <p:spPr>
          <a:xfrm>
            <a:off x="6905002" y="4413627"/>
            <a:ext cx="4905286" cy="1277273"/>
          </a:xfrm>
          <a:prstGeom prst="rect">
            <a:avLst/>
          </a:prstGeom>
          <a:noFill/>
        </p:spPr>
        <p:txBody>
          <a:bodyPr wrap="square" rtlCol="0">
            <a:spAutoFit/>
          </a:bodyPr>
          <a:lstStyle/>
          <a:p>
            <a:r>
              <a:rPr lang="en-US" sz="1100" b="1" dirty="0"/>
              <a:t>SBH effort to support:</a:t>
            </a:r>
          </a:p>
          <a:p>
            <a:endParaRPr lang="en-US" sz="1100" dirty="0"/>
          </a:p>
          <a:p>
            <a:pPr marL="285750" indent="-285750">
              <a:buFont typeface="Arial" panose="020B0604020202020204" pitchFamily="34" charset="0"/>
              <a:buChar char="•"/>
            </a:pPr>
            <a:r>
              <a:rPr lang="en-US" sz="1100" dirty="0"/>
              <a:t>DC visits to align receiving process to vendor performance requirements to increase efficiency and minimize potential errors.</a:t>
            </a:r>
          </a:p>
          <a:p>
            <a:pPr marL="285750" indent="-285750">
              <a:buFont typeface="Arial" panose="020B0604020202020204" pitchFamily="34" charset="0"/>
              <a:buChar char="•"/>
            </a:pPr>
            <a:r>
              <a:rPr lang="en-US" sz="1100" dirty="0"/>
              <a:t>Alignment and training with internal stakeholders for smoother communication and dispute resolution.</a:t>
            </a:r>
          </a:p>
          <a:p>
            <a:pPr marL="285750" indent="-285750">
              <a:buFont typeface="Arial" panose="020B0604020202020204" pitchFamily="34" charset="0"/>
              <a:buChar char="•"/>
            </a:pPr>
            <a:r>
              <a:rPr lang="en-US" sz="1100" dirty="0"/>
              <a:t>Working through the backlog to research disputes without VSENs.</a:t>
            </a:r>
          </a:p>
        </p:txBody>
      </p:sp>
      <p:sp>
        <p:nvSpPr>
          <p:cNvPr id="68" name="TextBox 67">
            <a:extLst>
              <a:ext uri="{FF2B5EF4-FFF2-40B4-BE49-F238E27FC236}">
                <a16:creationId xmlns:a16="http://schemas.microsoft.com/office/drawing/2014/main" id="{9828BAB1-4987-B63F-1F32-BEBD34D81B90}"/>
              </a:ext>
            </a:extLst>
          </p:cNvPr>
          <p:cNvSpPr txBox="1"/>
          <p:nvPr/>
        </p:nvSpPr>
        <p:spPr>
          <a:xfrm>
            <a:off x="226104" y="5260013"/>
            <a:ext cx="4781209"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a:t>Aged receipts are harder to research and verify.</a:t>
            </a:r>
          </a:p>
          <a:p>
            <a:pPr marL="285750" indent="-285750">
              <a:buFont typeface="Arial" panose="020B0604020202020204" pitchFamily="34" charset="0"/>
              <a:buChar char="•"/>
            </a:pPr>
            <a:r>
              <a:rPr lang="en-US" sz="1100" dirty="0"/>
              <a:t>Disputes with inaccurate ASNs cannot be researched or validated.</a:t>
            </a:r>
          </a:p>
        </p:txBody>
      </p:sp>
    </p:spTree>
    <p:extLst>
      <p:ext uri="{BB962C8B-B14F-4D97-AF65-F5344CB8AC3E}">
        <p14:creationId xmlns:p14="http://schemas.microsoft.com/office/powerpoint/2010/main" val="407557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Dashboard Links</a:t>
            </a:r>
            <a:endParaRPr sz="2800" dirty="0">
              <a:latin typeface="Franklin Gothic"/>
              <a:ea typeface="Franklin Gothic"/>
              <a:cs typeface="Franklin Gothic"/>
              <a:sym typeface="Franklin Gothic"/>
            </a:endParaRPr>
          </a:p>
        </p:txBody>
      </p:sp>
      <p:sp>
        <p:nvSpPr>
          <p:cNvPr id="2" name="TextBox 1">
            <a:extLst>
              <a:ext uri="{FF2B5EF4-FFF2-40B4-BE49-F238E27FC236}">
                <a16:creationId xmlns:a16="http://schemas.microsoft.com/office/drawing/2014/main" id="{93503816-B71F-5C21-F40A-982B2DC021F3}"/>
              </a:ext>
            </a:extLst>
          </p:cNvPr>
          <p:cNvSpPr txBox="1"/>
          <p:nvPr/>
        </p:nvSpPr>
        <p:spPr>
          <a:xfrm>
            <a:off x="461473" y="1119499"/>
            <a:ext cx="7041734" cy="2492990"/>
          </a:xfrm>
          <a:prstGeom prst="rect">
            <a:avLst/>
          </a:prstGeom>
          <a:noFill/>
        </p:spPr>
        <p:txBody>
          <a:bodyPr wrap="square" rtlCol="0">
            <a:spAutoFit/>
          </a:bodyPr>
          <a:lstStyle/>
          <a:p>
            <a:r>
              <a:rPr lang="en-US" sz="1200" b="1" dirty="0"/>
              <a:t>Vendor Portal: </a:t>
            </a:r>
            <a:r>
              <a:rPr lang="en-US" sz="1200" dirty="0">
                <a:hlinkClick r:id="rId3"/>
              </a:rPr>
              <a:t>https://c6eib458.caspio.com/dp/68718000abbea713e0b9487fa0c6</a:t>
            </a:r>
            <a:endParaRPr lang="en-US" sz="1200" dirty="0"/>
          </a:p>
          <a:p>
            <a:endParaRPr lang="en-US" sz="1200" dirty="0"/>
          </a:p>
          <a:p>
            <a:r>
              <a:rPr lang="en-US" sz="1200" dirty="0"/>
              <a:t>Views available –</a:t>
            </a:r>
          </a:p>
          <a:p>
            <a:endParaRPr lang="en-US" sz="1200" dirty="0"/>
          </a:p>
          <a:p>
            <a:pPr marL="228600" indent="-228600">
              <a:buAutoNum type="arabicPeriod"/>
            </a:pPr>
            <a:r>
              <a:rPr lang="en-US" sz="1200" dirty="0"/>
              <a:t>VSEN Dashboard</a:t>
            </a:r>
          </a:p>
          <a:p>
            <a:pPr marL="228600" indent="-228600">
              <a:buAutoNum type="arabicPeriod"/>
            </a:pPr>
            <a:r>
              <a:rPr lang="en-US" sz="1200" dirty="0"/>
              <a:t>Invoice Dispute Webform</a:t>
            </a:r>
          </a:p>
          <a:p>
            <a:pPr marL="228600" indent="-228600">
              <a:buAutoNum type="arabicPeriod"/>
            </a:pPr>
            <a:r>
              <a:rPr lang="en-US" sz="1200" dirty="0"/>
              <a:t>Invoice Disputes Dashboard</a:t>
            </a:r>
          </a:p>
          <a:p>
            <a:pPr marL="228600" indent="-228600">
              <a:buAutoNum type="arabicPeriod"/>
            </a:pPr>
            <a:r>
              <a:rPr lang="en-US" sz="1200" dirty="0"/>
              <a:t>Account Setup Webform</a:t>
            </a:r>
          </a:p>
          <a:p>
            <a:pPr marL="228600" indent="-228600">
              <a:buAutoNum type="arabicPeriod"/>
            </a:pPr>
            <a:r>
              <a:rPr lang="en-US" sz="1200" dirty="0"/>
              <a:t>Warehouse Lead Time Webform</a:t>
            </a:r>
          </a:p>
          <a:p>
            <a:pPr marL="228600" indent="-228600">
              <a:buAutoNum type="arabicPeriod"/>
            </a:pPr>
            <a:r>
              <a:rPr lang="en-US" sz="1200" dirty="0"/>
              <a:t>Appointment Exceptions Dashboard</a:t>
            </a:r>
          </a:p>
          <a:p>
            <a:pPr marL="228600" indent="-228600">
              <a:buAutoNum type="arabicPeriod"/>
            </a:pPr>
            <a:endParaRPr lang="en-US" sz="1200" dirty="0"/>
          </a:p>
          <a:p>
            <a:pPr marL="228600" indent="-228600">
              <a:buAutoNum type="arabicPeriod"/>
            </a:pPr>
            <a:endParaRPr lang="en-US" sz="1050" dirty="0"/>
          </a:p>
          <a:p>
            <a:r>
              <a:rPr lang="en-US" sz="1050" dirty="0"/>
              <a:t>*Questions on BOX reports to be redirected to P&amp;A team.</a:t>
            </a:r>
          </a:p>
        </p:txBody>
      </p:sp>
    </p:spTree>
    <p:extLst>
      <p:ext uri="{BB962C8B-B14F-4D97-AF65-F5344CB8AC3E}">
        <p14:creationId xmlns:p14="http://schemas.microsoft.com/office/powerpoint/2010/main" val="1607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00bc33ec75_2_0"/>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18</a:t>
            </a:fld>
            <a:endParaRPr>
              <a:solidFill>
                <a:schemeClr val="lt1"/>
              </a:solidFill>
            </a:endParaRPr>
          </a:p>
        </p:txBody>
      </p:sp>
      <p:sp>
        <p:nvSpPr>
          <p:cNvPr id="102" name="Google Shape;102;g200bc33ec75_2_0"/>
          <p:cNvSpPr txBox="1">
            <a:spLocks noGrp="1"/>
          </p:cNvSpPr>
          <p:nvPr>
            <p:ph type="body" idx="1"/>
          </p:nvPr>
        </p:nvSpPr>
        <p:spPr>
          <a:xfrm>
            <a:off x="655750" y="1967274"/>
            <a:ext cx="10188000" cy="1461600"/>
          </a:xfrm>
          <a:prstGeom prst="rect">
            <a:avLst/>
          </a:prstGeom>
          <a:noFill/>
          <a:ln>
            <a:noFill/>
          </a:ln>
        </p:spPr>
        <p:txBody>
          <a:bodyPr spcFirstLastPara="1" wrap="square" lIns="91425" tIns="45700" rIns="91425" bIns="45700" anchor="ctr" anchorCtr="0">
            <a:noAutofit/>
          </a:bodyPr>
          <a:lstStyle/>
          <a:p>
            <a:pPr marL="0" lvl="0" indent="0" algn="ctr" rtl="0">
              <a:lnSpc>
                <a:spcPct val="93333"/>
              </a:lnSpc>
              <a:spcBef>
                <a:spcPts val="1000"/>
              </a:spcBef>
              <a:spcAft>
                <a:spcPts val="0"/>
              </a:spcAft>
              <a:buSzPts val="605"/>
              <a:buNone/>
            </a:pPr>
            <a:r>
              <a:rPr lang="en-US" sz="4800" dirty="0">
                <a:latin typeface="Franklin Gothic"/>
                <a:ea typeface="Franklin Gothic"/>
                <a:cs typeface="Franklin Gothic"/>
                <a:sym typeface="Franklin Gothic"/>
              </a:rPr>
              <a:t>Vendor Performance Webinar 3</a:t>
            </a:r>
          </a:p>
          <a:p>
            <a:pPr marL="0" lvl="0" indent="0" algn="ctr" rtl="0">
              <a:lnSpc>
                <a:spcPct val="93333"/>
              </a:lnSpc>
              <a:spcBef>
                <a:spcPts val="1000"/>
              </a:spcBef>
              <a:spcAft>
                <a:spcPts val="0"/>
              </a:spcAft>
              <a:buSzPts val="605"/>
              <a:buNone/>
            </a:pPr>
            <a:r>
              <a:rPr lang="en-US" sz="4800" dirty="0">
                <a:latin typeface="Franklin Gothic"/>
                <a:sym typeface="Franklin Gothic"/>
              </a:rPr>
              <a:t>July’25</a:t>
            </a:r>
            <a:endParaRPr lang="en-US" sz="4800" dirty="0"/>
          </a:p>
        </p:txBody>
      </p:sp>
    </p:spTree>
    <p:extLst>
      <p:ext uri="{BB962C8B-B14F-4D97-AF65-F5344CB8AC3E}">
        <p14:creationId xmlns:p14="http://schemas.microsoft.com/office/powerpoint/2010/main" val="313390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AA4A-ABC4-7E58-002E-651344095DAB}"/>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D665F97E-53DB-1C96-4CAA-B27F3A09F08C}"/>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Areas of Focus</a:t>
            </a:r>
            <a:endParaRPr sz="2800" dirty="0">
              <a:latin typeface="Franklin Gothic"/>
              <a:ea typeface="Franklin Gothic"/>
              <a:cs typeface="Franklin Gothic"/>
              <a:sym typeface="Franklin Gothic"/>
            </a:endParaRPr>
          </a:p>
        </p:txBody>
      </p:sp>
      <p:pic>
        <p:nvPicPr>
          <p:cNvPr id="2" name="Picture 1">
            <a:extLst>
              <a:ext uri="{FF2B5EF4-FFF2-40B4-BE49-F238E27FC236}">
                <a16:creationId xmlns:a16="http://schemas.microsoft.com/office/drawing/2014/main" id="{00016915-86C0-E511-B1D9-62E2C3CB00E9}"/>
              </a:ext>
            </a:extLst>
          </p:cNvPr>
          <p:cNvPicPr>
            <a:picLocks noChangeAspect="1"/>
          </p:cNvPicPr>
          <p:nvPr/>
        </p:nvPicPr>
        <p:blipFill>
          <a:blip r:embed="rId3"/>
          <a:stretch>
            <a:fillRect/>
          </a:stretch>
        </p:blipFill>
        <p:spPr>
          <a:xfrm>
            <a:off x="3257297" y="1453193"/>
            <a:ext cx="2274194" cy="2292945"/>
          </a:xfrm>
          <a:prstGeom prst="rect">
            <a:avLst/>
          </a:prstGeom>
        </p:spPr>
      </p:pic>
      <p:sp>
        <p:nvSpPr>
          <p:cNvPr id="4" name="TextBox 3">
            <a:extLst>
              <a:ext uri="{FF2B5EF4-FFF2-40B4-BE49-F238E27FC236}">
                <a16:creationId xmlns:a16="http://schemas.microsoft.com/office/drawing/2014/main" id="{BA51D310-B360-C4E0-9498-1F8CF7B06819}"/>
              </a:ext>
            </a:extLst>
          </p:cNvPr>
          <p:cNvSpPr txBox="1"/>
          <p:nvPr/>
        </p:nvSpPr>
        <p:spPr>
          <a:xfrm>
            <a:off x="228604" y="3906050"/>
            <a:ext cx="2736792" cy="523220"/>
          </a:xfrm>
          <a:prstGeom prst="rect">
            <a:avLst/>
          </a:prstGeom>
          <a:noFill/>
        </p:spPr>
        <p:txBody>
          <a:bodyPr wrap="square">
            <a:spAutoFit/>
          </a:bodyPr>
          <a:lstStyle/>
          <a:p>
            <a:pPr algn="ctr"/>
            <a:r>
              <a:rPr lang="en-US" sz="1400" dirty="0"/>
              <a:t>EDI Document Accuracy and Best Practices</a:t>
            </a:r>
          </a:p>
        </p:txBody>
      </p:sp>
      <p:sp>
        <p:nvSpPr>
          <p:cNvPr id="7" name="TextBox 6">
            <a:extLst>
              <a:ext uri="{FF2B5EF4-FFF2-40B4-BE49-F238E27FC236}">
                <a16:creationId xmlns:a16="http://schemas.microsoft.com/office/drawing/2014/main" id="{9D7964F1-9EDB-C4BA-6D8E-C7209CE4465D}"/>
              </a:ext>
            </a:extLst>
          </p:cNvPr>
          <p:cNvSpPr txBox="1"/>
          <p:nvPr/>
        </p:nvSpPr>
        <p:spPr>
          <a:xfrm>
            <a:off x="3025998" y="3906050"/>
            <a:ext cx="2736792" cy="523220"/>
          </a:xfrm>
          <a:prstGeom prst="rect">
            <a:avLst/>
          </a:prstGeom>
          <a:noFill/>
        </p:spPr>
        <p:txBody>
          <a:bodyPr wrap="square">
            <a:spAutoFit/>
          </a:bodyPr>
          <a:lstStyle/>
          <a:p>
            <a:pPr algn="ctr"/>
            <a:r>
              <a:rPr lang="en-US" sz="1400" dirty="0"/>
              <a:t>Carton Labels, Pallet Labels, Packing Slips</a:t>
            </a:r>
          </a:p>
        </p:txBody>
      </p:sp>
      <p:pic>
        <p:nvPicPr>
          <p:cNvPr id="1026" name="Picture 2" descr="EDI 101">
            <a:extLst>
              <a:ext uri="{FF2B5EF4-FFF2-40B4-BE49-F238E27FC236}">
                <a16:creationId xmlns:a16="http://schemas.microsoft.com/office/drawing/2014/main" id="{0F7B91D5-15E4-0474-455D-C169759FF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28" y="1453194"/>
            <a:ext cx="2292945" cy="2292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 time - Free time and date icons">
            <a:extLst>
              <a:ext uri="{FF2B5EF4-FFF2-40B4-BE49-F238E27FC236}">
                <a16:creationId xmlns:a16="http://schemas.microsoft.com/office/drawing/2014/main" id="{0894E2C9-A42A-71F9-CD87-DE1E2E7E80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4559" y="152810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5F69C1-A2E2-6E6A-7F42-585F9EE4A570}"/>
              </a:ext>
            </a:extLst>
          </p:cNvPr>
          <p:cNvPicPr>
            <a:picLocks noChangeAspect="1"/>
          </p:cNvPicPr>
          <p:nvPr/>
        </p:nvPicPr>
        <p:blipFill>
          <a:blip r:embed="rId6"/>
          <a:stretch>
            <a:fillRect/>
          </a:stretch>
        </p:blipFill>
        <p:spPr>
          <a:xfrm>
            <a:off x="6045316" y="1453193"/>
            <a:ext cx="3055418" cy="2292945"/>
          </a:xfrm>
          <a:prstGeom prst="rect">
            <a:avLst/>
          </a:prstGeom>
        </p:spPr>
      </p:pic>
      <p:sp>
        <p:nvSpPr>
          <p:cNvPr id="8" name="TextBox 7">
            <a:extLst>
              <a:ext uri="{FF2B5EF4-FFF2-40B4-BE49-F238E27FC236}">
                <a16:creationId xmlns:a16="http://schemas.microsoft.com/office/drawing/2014/main" id="{68A67412-3EA5-33CF-BE48-EF334F3F75C5}"/>
              </a:ext>
            </a:extLst>
          </p:cNvPr>
          <p:cNvSpPr txBox="1"/>
          <p:nvPr/>
        </p:nvSpPr>
        <p:spPr>
          <a:xfrm>
            <a:off x="6204629" y="3906050"/>
            <a:ext cx="2736792" cy="523220"/>
          </a:xfrm>
          <a:prstGeom prst="rect">
            <a:avLst/>
          </a:prstGeom>
          <a:noFill/>
        </p:spPr>
        <p:txBody>
          <a:bodyPr wrap="square">
            <a:spAutoFit/>
          </a:bodyPr>
          <a:lstStyle/>
          <a:p>
            <a:pPr algn="ctr"/>
            <a:r>
              <a:rPr lang="en-US" sz="1400" dirty="0"/>
              <a:t>Load Evaluation/Audits</a:t>
            </a:r>
          </a:p>
          <a:p>
            <a:pPr algn="ctr"/>
            <a:r>
              <a:rPr lang="en-US" sz="1400" dirty="0"/>
              <a:t>(PO Level)</a:t>
            </a:r>
          </a:p>
        </p:txBody>
      </p:sp>
      <p:sp>
        <p:nvSpPr>
          <p:cNvPr id="9" name="TextBox 8">
            <a:extLst>
              <a:ext uri="{FF2B5EF4-FFF2-40B4-BE49-F238E27FC236}">
                <a16:creationId xmlns:a16="http://schemas.microsoft.com/office/drawing/2014/main" id="{FCDFF1D5-F67C-CDF8-D460-17CBE5EA3A76}"/>
              </a:ext>
            </a:extLst>
          </p:cNvPr>
          <p:cNvSpPr txBox="1"/>
          <p:nvPr/>
        </p:nvSpPr>
        <p:spPr>
          <a:xfrm>
            <a:off x="9317725" y="3906050"/>
            <a:ext cx="2736792" cy="523220"/>
          </a:xfrm>
          <a:prstGeom prst="rect">
            <a:avLst/>
          </a:prstGeom>
          <a:noFill/>
        </p:spPr>
        <p:txBody>
          <a:bodyPr wrap="square">
            <a:spAutoFit/>
          </a:bodyPr>
          <a:lstStyle/>
          <a:p>
            <a:pPr algn="ctr"/>
            <a:r>
              <a:rPr lang="en-US" sz="1400" dirty="0"/>
              <a:t>Delivery Windows and ASN Requirement</a:t>
            </a:r>
          </a:p>
        </p:txBody>
      </p:sp>
    </p:spTree>
    <p:extLst>
      <p:ext uri="{BB962C8B-B14F-4D97-AF65-F5344CB8AC3E}">
        <p14:creationId xmlns:p14="http://schemas.microsoft.com/office/powerpoint/2010/main" val="20901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Points Of Contact &amp; Reference Material</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5" y="1015712"/>
            <a:ext cx="11268000" cy="4154984"/>
          </a:xfrm>
          <a:prstGeom prst="rect">
            <a:avLst/>
          </a:prstGeom>
          <a:noFill/>
        </p:spPr>
        <p:txBody>
          <a:bodyPr wrap="square" rtlCol="0">
            <a:spAutoFit/>
          </a:bodyPr>
          <a:lstStyle/>
          <a:p>
            <a:pPr marL="171450" indent="-171450">
              <a:buFontTx/>
              <a:buChar char="-"/>
            </a:pPr>
            <a:r>
              <a:rPr lang="en-US" sz="1000" b="1" dirty="0"/>
              <a:t>Sidharth Bashyam</a:t>
            </a:r>
            <a:r>
              <a:rPr lang="en-US" sz="1000" dirty="0"/>
              <a:t>, Sr Analyst, Vendor Performance Team – sbashyam@sallybeauty.com</a:t>
            </a:r>
          </a:p>
          <a:p>
            <a:pPr marL="171450" indent="-171450">
              <a:buFontTx/>
              <a:buChar char="-"/>
            </a:pPr>
            <a:endParaRPr lang="en-US" sz="1000" dirty="0"/>
          </a:p>
          <a:p>
            <a:pPr marL="628650" lvl="1" indent="-171450">
              <a:buFontTx/>
              <a:buChar char="-"/>
            </a:pPr>
            <a:r>
              <a:rPr lang="en-US" sz="1000" dirty="0"/>
              <a:t>Vendor Scorecard</a:t>
            </a:r>
          </a:p>
          <a:p>
            <a:pPr marL="628650" lvl="1" indent="-171450">
              <a:buFontTx/>
              <a:buChar char="-"/>
            </a:pPr>
            <a:r>
              <a:rPr lang="en-US" sz="1000" dirty="0"/>
              <a:t>VSEN process</a:t>
            </a:r>
          </a:p>
          <a:p>
            <a:pPr marL="628650" lvl="1" indent="-171450">
              <a:buFontTx/>
              <a:buChar char="-"/>
            </a:pPr>
            <a:r>
              <a:rPr lang="en-US" sz="1000" dirty="0"/>
              <a:t>Appointment Exceptions process</a:t>
            </a:r>
          </a:p>
          <a:p>
            <a:pPr marL="628650" lvl="1" indent="-171450">
              <a:buFontTx/>
              <a:buChar char="-"/>
            </a:pPr>
            <a:r>
              <a:rPr lang="en-US" sz="1000" dirty="0"/>
              <a:t>Tableau dashboard queries</a:t>
            </a:r>
          </a:p>
          <a:p>
            <a:pPr marL="628650" lvl="1" indent="-171450">
              <a:buFontTx/>
              <a:buChar char="-"/>
            </a:pPr>
            <a:r>
              <a:rPr lang="en-US" sz="1000" dirty="0"/>
              <a:t>DC/Supply chain support</a:t>
            </a:r>
          </a:p>
          <a:p>
            <a:pPr lvl="1"/>
            <a:endParaRPr lang="en-US" sz="1000" dirty="0"/>
          </a:p>
          <a:p>
            <a:pPr marL="171450" indent="-171450">
              <a:buFontTx/>
              <a:buChar char="-"/>
            </a:pPr>
            <a:r>
              <a:rPr lang="en-US" sz="1000" b="1" dirty="0"/>
              <a:t>James Tarvin</a:t>
            </a:r>
            <a:r>
              <a:rPr lang="en-US" sz="1000" dirty="0"/>
              <a:t>, Analyst, Vendor Performance Team – jtarvin@sallybeauty.com</a:t>
            </a:r>
          </a:p>
          <a:p>
            <a:pPr marL="171450" indent="-171450">
              <a:buFontTx/>
              <a:buChar char="-"/>
            </a:pPr>
            <a:endParaRPr lang="en-US" sz="1000" dirty="0"/>
          </a:p>
          <a:p>
            <a:pPr marL="628650" lvl="1" indent="-171450">
              <a:buFontTx/>
              <a:buChar char="-"/>
            </a:pPr>
            <a:r>
              <a:rPr lang="en-US" sz="1000" dirty="0"/>
              <a:t>Technical support – VSEN Portal, Invoice Disputes, Appointment Exceptions, Vendor contacts, Vendor Master</a:t>
            </a:r>
          </a:p>
          <a:p>
            <a:pPr marL="628650" lvl="1" indent="-171450">
              <a:buFontTx/>
              <a:buChar char="-"/>
            </a:pPr>
            <a:r>
              <a:rPr lang="en-US" sz="1000" dirty="0"/>
              <a:t>Caspio and data structure queries</a:t>
            </a:r>
          </a:p>
          <a:p>
            <a:pPr marL="628650" lvl="1" indent="-171450">
              <a:buFontTx/>
              <a:buChar char="-"/>
            </a:pPr>
            <a:r>
              <a:rPr lang="en-US" sz="1000" dirty="0"/>
              <a:t>Allowances</a:t>
            </a:r>
          </a:p>
          <a:p>
            <a:pPr marL="628650" lvl="1" indent="-171450">
              <a:buFontTx/>
              <a:buChar char="-"/>
            </a:pPr>
            <a:r>
              <a:rPr lang="en-US" sz="1000" dirty="0"/>
              <a:t>Co-Op/ Promo Tools</a:t>
            </a:r>
          </a:p>
          <a:p>
            <a:pPr marL="628650" lvl="1" indent="-171450">
              <a:buFontTx/>
              <a:buChar char="-"/>
            </a:pPr>
            <a:r>
              <a:rPr lang="en-US" sz="1000" dirty="0"/>
              <a:t>PACT Cost Exceptions</a:t>
            </a:r>
          </a:p>
          <a:p>
            <a:pPr marL="171450" indent="-171450">
              <a:buFontTx/>
              <a:buChar char="-"/>
            </a:pPr>
            <a:endParaRPr lang="en-US" sz="1000" dirty="0"/>
          </a:p>
          <a:p>
            <a:pPr marL="171450" indent="-171450">
              <a:buFontTx/>
              <a:buChar char="-"/>
            </a:pPr>
            <a:r>
              <a:rPr lang="en-US" sz="1000" b="1" dirty="0"/>
              <a:t>Jeff Green</a:t>
            </a:r>
            <a:r>
              <a:rPr lang="en-US" sz="1000" dirty="0"/>
              <a:t>, EDI Manager, Vendor Performance Team – jgreen2@sallybeauty.com</a:t>
            </a:r>
          </a:p>
          <a:p>
            <a:pPr marL="171450" indent="-171450">
              <a:buFontTx/>
              <a:buChar char="-"/>
            </a:pPr>
            <a:endParaRPr lang="en-US" sz="1000" dirty="0"/>
          </a:p>
          <a:p>
            <a:pPr marL="628650" lvl="1" indent="-171450">
              <a:buFontTx/>
              <a:buChar char="-"/>
            </a:pPr>
            <a:r>
              <a:rPr lang="en-US" sz="1000" dirty="0"/>
              <a:t>EDI and SPS Commerce</a:t>
            </a:r>
          </a:p>
          <a:p>
            <a:pPr marL="628650" lvl="1" indent="-171450">
              <a:buFontTx/>
              <a:buChar char="-"/>
            </a:pPr>
            <a:r>
              <a:rPr lang="en-US" sz="1000" dirty="0"/>
              <a:t>PACT</a:t>
            </a:r>
          </a:p>
          <a:p>
            <a:pPr marL="628650" lvl="1" indent="-171450">
              <a:buFontTx/>
              <a:buChar char="-"/>
            </a:pPr>
            <a:endParaRPr lang="en-US" sz="1000" b="1" dirty="0"/>
          </a:p>
          <a:p>
            <a:pPr marL="171450" indent="-171450">
              <a:buFontTx/>
              <a:buChar char="-"/>
            </a:pPr>
            <a:r>
              <a:rPr lang="en-US" sz="1100" b="1" dirty="0"/>
              <a:t>Distro Lists</a:t>
            </a:r>
          </a:p>
          <a:p>
            <a:pPr marL="285750" indent="-285750">
              <a:buFontTx/>
              <a:buChar char="-"/>
            </a:pPr>
            <a:endParaRPr lang="en-US" sz="1100" dirty="0"/>
          </a:p>
          <a:p>
            <a:pPr marL="742950" lvl="1" indent="-285750">
              <a:buFontTx/>
              <a:buChar char="-"/>
            </a:pPr>
            <a:r>
              <a:rPr lang="en-US" sz="1100" dirty="0"/>
              <a:t>vendorperformance@sallybeauty.com</a:t>
            </a:r>
          </a:p>
          <a:p>
            <a:pPr marL="742950" lvl="1" indent="-285750">
              <a:buFontTx/>
              <a:buChar char="-"/>
            </a:pPr>
            <a:r>
              <a:rPr lang="en-US" sz="1100" dirty="0"/>
              <a:t>edivendorperformance@sallybeauty.com</a:t>
            </a:r>
          </a:p>
        </p:txBody>
      </p:sp>
      <p:sp>
        <p:nvSpPr>
          <p:cNvPr id="4" name="TextBox 3">
            <a:extLst>
              <a:ext uri="{FF2B5EF4-FFF2-40B4-BE49-F238E27FC236}">
                <a16:creationId xmlns:a16="http://schemas.microsoft.com/office/drawing/2014/main" id="{6FA827A9-29FE-F998-7271-162A3A179FAD}"/>
              </a:ext>
            </a:extLst>
          </p:cNvPr>
          <p:cNvSpPr txBox="1"/>
          <p:nvPr/>
        </p:nvSpPr>
        <p:spPr>
          <a:xfrm>
            <a:off x="8331200" y="963044"/>
            <a:ext cx="2813538" cy="646331"/>
          </a:xfrm>
          <a:prstGeom prst="rect">
            <a:avLst/>
          </a:prstGeom>
          <a:noFill/>
        </p:spPr>
        <p:txBody>
          <a:bodyPr wrap="square" rtlCol="0">
            <a:spAutoFit/>
          </a:bodyPr>
          <a:lstStyle/>
          <a:p>
            <a:r>
              <a:rPr lang="en-US" dirty="0"/>
              <a:t>Vendor Performance Requirements Manual</a:t>
            </a:r>
          </a:p>
        </p:txBody>
      </p:sp>
      <p:graphicFrame>
        <p:nvGraphicFramePr>
          <p:cNvPr id="3" name="Object 2">
            <a:extLst>
              <a:ext uri="{FF2B5EF4-FFF2-40B4-BE49-F238E27FC236}">
                <a16:creationId xmlns:a16="http://schemas.microsoft.com/office/drawing/2014/main" id="{E5AF9F09-0B07-4B3C-97CB-21C87234605F}"/>
              </a:ext>
            </a:extLst>
          </p:cNvPr>
          <p:cNvGraphicFramePr>
            <a:graphicFrameLocks noChangeAspect="1"/>
          </p:cNvGraphicFramePr>
          <p:nvPr/>
        </p:nvGraphicFramePr>
        <p:xfrm>
          <a:off x="8276753" y="1600827"/>
          <a:ext cx="2308586" cy="2987942"/>
        </p:xfrm>
        <a:graphic>
          <a:graphicData uri="http://schemas.openxmlformats.org/presentationml/2006/ole">
            <mc:AlternateContent xmlns:mc="http://schemas.openxmlformats.org/markup-compatibility/2006">
              <mc:Choice xmlns:v="urn:schemas-microsoft-com:vml" Requires="v">
                <p:oleObj name="Acrobat Document" r:id="rId3" imgW="5829078" imgH="7543800" progId="AcroExch.Document.DC">
                  <p:embed/>
                </p:oleObj>
              </mc:Choice>
              <mc:Fallback>
                <p:oleObj name="Acrobat Document" r:id="rId3" imgW="5829078" imgH="7543800" progId="AcroExch.Document.DC">
                  <p:embed/>
                  <p:pic>
                    <p:nvPicPr>
                      <p:cNvPr id="3" name="Object 2">
                        <a:extLst>
                          <a:ext uri="{FF2B5EF4-FFF2-40B4-BE49-F238E27FC236}">
                            <a16:creationId xmlns:a16="http://schemas.microsoft.com/office/drawing/2014/main" id="{E5AF9F09-0B07-4B3C-97CB-21C87234605F}"/>
                          </a:ext>
                        </a:extLst>
                      </p:cNvPr>
                      <p:cNvPicPr/>
                      <p:nvPr/>
                    </p:nvPicPr>
                    <p:blipFill>
                      <a:blip r:embed="rId4"/>
                      <a:stretch>
                        <a:fillRect/>
                      </a:stretch>
                    </p:blipFill>
                    <p:spPr>
                      <a:xfrm>
                        <a:off x="8276753" y="1600827"/>
                        <a:ext cx="2308586" cy="2987942"/>
                      </a:xfrm>
                      <a:prstGeom prst="rect">
                        <a:avLst/>
                      </a:prstGeom>
                    </p:spPr>
                  </p:pic>
                </p:oleObj>
              </mc:Fallback>
            </mc:AlternateContent>
          </a:graphicData>
        </a:graphic>
      </p:graphicFrame>
    </p:spTree>
    <p:extLst>
      <p:ext uri="{BB962C8B-B14F-4D97-AF65-F5344CB8AC3E}">
        <p14:creationId xmlns:p14="http://schemas.microsoft.com/office/powerpoint/2010/main" val="160619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9893F-3BD1-B830-53FA-333BD9CF5920}"/>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F2F0C52F-9402-2E5D-8332-B791536C381B}"/>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EDI 855 Acknowledgements – Header Level</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B44FA226-7195-08A5-D4D8-5445A922B447}"/>
              </a:ext>
            </a:extLst>
          </p:cNvPr>
          <p:cNvSpPr txBox="1"/>
          <p:nvPr/>
        </p:nvSpPr>
        <p:spPr>
          <a:xfrm>
            <a:off x="399065" y="1015712"/>
            <a:ext cx="11267999" cy="3162404"/>
          </a:xfrm>
          <a:prstGeom prst="rect">
            <a:avLst/>
          </a:prstGeom>
          <a:noFill/>
          <a:ln w="28575">
            <a:noFill/>
            <a:prstDash val="solid"/>
          </a:ln>
        </p:spPr>
        <p:txBody>
          <a:bodyPr wrap="square" rtlCol="0">
            <a:spAutoFit/>
          </a:bodyPr>
          <a:lstStyle/>
          <a:p>
            <a:pPr algn="just"/>
            <a:r>
              <a:rPr lang="en-US" sz="1050" dirty="0"/>
              <a:t>SBH must receive an 855 Acknowledgement within 2 business days of receipt of purchase order. You may use one of the following header-level codes:</a:t>
            </a:r>
          </a:p>
          <a:p>
            <a:pPr marL="171450" indent="-171450" algn="just">
              <a:buFontTx/>
              <a:buChar char="-"/>
            </a:pPr>
            <a:endParaRPr lang="en-US" sz="1050" dirty="0"/>
          </a:p>
          <a:p>
            <a:pPr marL="685800" lvl="1" indent="-228600" algn="just">
              <a:buAutoNum type="arabicPeriod"/>
            </a:pPr>
            <a:r>
              <a:rPr lang="en-US" sz="1050" b="1" dirty="0">
                <a:solidFill>
                  <a:srgbClr val="0070C0"/>
                </a:solidFill>
              </a:rPr>
              <a:t>AK</a:t>
            </a:r>
            <a:r>
              <a:rPr lang="en-US" sz="1050" b="1" dirty="0"/>
              <a:t> – Acknowledged as is</a:t>
            </a:r>
            <a:endParaRPr lang="en-US" sz="1050" dirty="0"/>
          </a:p>
          <a:p>
            <a:pPr lvl="2" algn="just"/>
            <a:r>
              <a:rPr lang="en-US" sz="1050" dirty="0"/>
              <a:t>The entire PO is accepted as is, without any changes to the SKUs regarding delivery dates, order quantities, price/cost and allowances (if applicable). No line-level detail required.</a:t>
            </a:r>
          </a:p>
          <a:p>
            <a:pPr lvl="2" algn="just"/>
            <a:endParaRPr lang="en-US" sz="1050" dirty="0"/>
          </a:p>
          <a:p>
            <a:pPr marL="685800" lvl="1" indent="-228600" algn="just">
              <a:buAutoNum type="arabicPeriod"/>
            </a:pPr>
            <a:r>
              <a:rPr lang="en-US" sz="1050" b="1" dirty="0">
                <a:solidFill>
                  <a:srgbClr val="0070C0"/>
                </a:solidFill>
              </a:rPr>
              <a:t>AD</a:t>
            </a:r>
            <a:r>
              <a:rPr lang="en-US" sz="1050" b="1" dirty="0"/>
              <a:t> – Acknowledged as is with detail</a:t>
            </a:r>
            <a:endParaRPr lang="en-US" sz="1050" dirty="0"/>
          </a:p>
          <a:p>
            <a:pPr lvl="2" algn="just"/>
            <a:r>
              <a:rPr lang="en-US" sz="1050" dirty="0"/>
              <a:t>The entire PO is accepted as is, without any changes to the SKUs regarding delivery dates, order quantities, price/cost and allowances (if applicable). Line-level details are  required, and you must us the line-level code IA for all items.</a:t>
            </a:r>
          </a:p>
          <a:p>
            <a:pPr lvl="2" algn="just"/>
            <a:endParaRPr lang="en-US" sz="1050" dirty="0"/>
          </a:p>
          <a:p>
            <a:pPr marL="685800" lvl="1" indent="-228600" algn="just">
              <a:buAutoNum type="arabicPeriod"/>
            </a:pPr>
            <a:r>
              <a:rPr lang="en-US" sz="1050" b="1" dirty="0">
                <a:solidFill>
                  <a:srgbClr val="0070C0"/>
                </a:solidFill>
              </a:rPr>
              <a:t>AC</a:t>
            </a:r>
            <a:r>
              <a:rPr lang="en-US" sz="1050" b="1" dirty="0"/>
              <a:t> – Acknowledged with changes</a:t>
            </a:r>
            <a:endParaRPr lang="en-US" sz="1050" dirty="0"/>
          </a:p>
          <a:p>
            <a:pPr lvl="2" algn="just"/>
            <a:r>
              <a:rPr lang="en-US" sz="1050" dirty="0"/>
              <a:t>The PO is accepted with changes to at least 1 SKU on the PO. Changes can be made to any number of items on the PO. This change can be to the delivery window dates, order quantities, item price/cost or allowances (if applicable). If multiple changes need to be made to the same item, all relevant line-level change codes must be used against that item.</a:t>
            </a:r>
          </a:p>
          <a:p>
            <a:pPr lvl="2" algn="just"/>
            <a:endParaRPr lang="en-US" sz="1050" dirty="0">
              <a:highlight>
                <a:srgbClr val="FFFF00"/>
              </a:highlight>
            </a:endParaRPr>
          </a:p>
          <a:p>
            <a:pPr marL="685800" lvl="1" indent="-228600" algn="just">
              <a:buAutoNum type="arabicPeriod"/>
            </a:pPr>
            <a:r>
              <a:rPr lang="en-US" sz="1050" b="1" dirty="0">
                <a:solidFill>
                  <a:srgbClr val="0070C0"/>
                </a:solidFill>
              </a:rPr>
              <a:t>RJ</a:t>
            </a:r>
            <a:r>
              <a:rPr lang="en-US" sz="1050" b="1" dirty="0"/>
              <a:t> – Rejected</a:t>
            </a:r>
            <a:endParaRPr lang="en-US" sz="1050" dirty="0"/>
          </a:p>
          <a:p>
            <a:pPr lvl="2" algn="just"/>
            <a:r>
              <a:rPr lang="en-US" sz="1050" dirty="0"/>
              <a:t>The entire PO is rejected with a rejection reason. No line-level detail required.</a:t>
            </a:r>
          </a:p>
          <a:p>
            <a:pPr lvl="2" algn="just"/>
            <a:endParaRPr lang="en-US" sz="1050" dirty="0"/>
          </a:p>
          <a:p>
            <a:pPr marL="685800" lvl="1" indent="-228600" algn="just">
              <a:buAutoNum type="arabicPeriod"/>
            </a:pPr>
            <a:r>
              <a:rPr lang="en-US" sz="1050" b="1" dirty="0">
                <a:solidFill>
                  <a:srgbClr val="0070C0"/>
                </a:solidFill>
              </a:rPr>
              <a:t>RD</a:t>
            </a:r>
            <a:r>
              <a:rPr lang="en-US" sz="1050" b="1" dirty="0"/>
              <a:t> – Rejected with detail</a:t>
            </a:r>
            <a:endParaRPr lang="en-US" sz="1050" dirty="0"/>
          </a:p>
          <a:p>
            <a:pPr lvl="2" algn="just"/>
            <a:r>
              <a:rPr lang="en-US" sz="1050" dirty="0"/>
              <a:t>The entire PO is rejected with a rejection reason. Line-level details are  required, and you must us the line-level code IR for all items.</a:t>
            </a:r>
          </a:p>
        </p:txBody>
      </p:sp>
    </p:spTree>
    <p:extLst>
      <p:ext uri="{BB962C8B-B14F-4D97-AF65-F5344CB8AC3E}">
        <p14:creationId xmlns:p14="http://schemas.microsoft.com/office/powerpoint/2010/main" val="168888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4305E-566D-962D-54F8-464F73F52DE6}"/>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9F7B49E7-DAB4-8D88-A986-582EEEFF1A90}"/>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EDI 855 Acknowledgements – Line Level</a:t>
            </a:r>
            <a:endParaRPr sz="2800" dirty="0">
              <a:latin typeface="Franklin Gothic"/>
              <a:ea typeface="Franklin Gothic"/>
              <a:cs typeface="Franklin Gothic"/>
              <a:sym typeface="Franklin Gothic"/>
            </a:endParaRPr>
          </a:p>
        </p:txBody>
      </p:sp>
      <p:sp>
        <p:nvSpPr>
          <p:cNvPr id="4" name="TextBox 3">
            <a:extLst>
              <a:ext uri="{FF2B5EF4-FFF2-40B4-BE49-F238E27FC236}">
                <a16:creationId xmlns:a16="http://schemas.microsoft.com/office/drawing/2014/main" id="{C3D1D234-50C2-ACED-48E7-E76FEB98731D}"/>
              </a:ext>
            </a:extLst>
          </p:cNvPr>
          <p:cNvSpPr txBox="1"/>
          <p:nvPr/>
        </p:nvSpPr>
        <p:spPr>
          <a:xfrm>
            <a:off x="399066" y="1015712"/>
            <a:ext cx="11393870" cy="3808735"/>
          </a:xfrm>
          <a:prstGeom prst="rect">
            <a:avLst/>
          </a:prstGeom>
          <a:noFill/>
          <a:ln w="28575">
            <a:noFill/>
            <a:prstDash val="solid"/>
          </a:ln>
        </p:spPr>
        <p:txBody>
          <a:bodyPr wrap="square" rtlCol="0">
            <a:spAutoFit/>
          </a:bodyPr>
          <a:lstStyle/>
          <a:p>
            <a:pPr algn="just"/>
            <a:r>
              <a:rPr lang="en-US" sz="1050" dirty="0"/>
              <a:t>When the </a:t>
            </a:r>
            <a:r>
              <a:rPr lang="en-US" sz="1050" b="1" dirty="0"/>
              <a:t>AC code </a:t>
            </a:r>
            <a:r>
              <a:rPr lang="en-US" sz="1050" dirty="0"/>
              <a:t>is used, it must be accompanied by at least one of the following line-level codes. SBH reserves the right to either accept your requested changes or take no action.</a:t>
            </a:r>
          </a:p>
          <a:p>
            <a:pPr marL="171450" indent="-171450" algn="just">
              <a:buFontTx/>
              <a:buChar char="-"/>
            </a:pPr>
            <a:endParaRPr lang="en-US" sz="1050" dirty="0"/>
          </a:p>
          <a:p>
            <a:pPr marL="685800" lvl="1" indent="-228600" algn="just">
              <a:buAutoNum type="arabicPeriod"/>
            </a:pPr>
            <a:r>
              <a:rPr lang="en-US" sz="1050" b="1" dirty="0">
                <a:solidFill>
                  <a:srgbClr val="0070C0"/>
                </a:solidFill>
              </a:rPr>
              <a:t>DR</a:t>
            </a:r>
            <a:r>
              <a:rPr lang="en-US" sz="1050" b="1" dirty="0"/>
              <a:t> – Date reschedule</a:t>
            </a:r>
            <a:endParaRPr lang="en-US" sz="1050" dirty="0"/>
          </a:p>
          <a:p>
            <a:pPr lvl="2" algn="just"/>
            <a:r>
              <a:rPr lang="en-US" sz="1050" dirty="0"/>
              <a:t>If item cannot be delivered in the delivery window mentioned on PO, the delivery window must be changed using this code. Delivery window dates apply to all items on the order. Changing the window for 1 item changes the window for all items. New (valid) dates must be mentioned and will affect the entire PO. Item is expected to remain on the PO.</a:t>
            </a:r>
          </a:p>
          <a:p>
            <a:pPr lvl="2" algn="just"/>
            <a:endParaRPr lang="en-US" sz="1050" dirty="0"/>
          </a:p>
          <a:p>
            <a:pPr marL="685800" lvl="1" indent="-228600" algn="just">
              <a:buAutoNum type="arabicPeriod"/>
            </a:pPr>
            <a:r>
              <a:rPr lang="en-US" sz="1050" b="1" dirty="0">
                <a:solidFill>
                  <a:srgbClr val="0070C0"/>
                </a:solidFill>
              </a:rPr>
              <a:t>IB</a:t>
            </a:r>
            <a:r>
              <a:rPr lang="en-US" sz="1050" b="1" dirty="0"/>
              <a:t> – Item backorder</a:t>
            </a:r>
            <a:endParaRPr lang="en-US" sz="1050" dirty="0"/>
          </a:p>
          <a:p>
            <a:pPr lvl="2" algn="just"/>
            <a:r>
              <a:rPr lang="en-US" sz="1050" dirty="0"/>
              <a:t>This code must be used if the item is on backorder. You must provide an updated “Do Not Deliver After” date to alert SBH when the item will be available for ordering. If the RP accepts the change, the delivery window for the entire PO will be updated. If the RP rejects the change, the item will be removed from the PO and the original delivery window will remain in effect.</a:t>
            </a:r>
          </a:p>
          <a:p>
            <a:pPr lvl="2" algn="just"/>
            <a:endParaRPr lang="en-US" sz="1050" dirty="0"/>
          </a:p>
          <a:p>
            <a:pPr marL="685800" lvl="1" indent="-228600" algn="just">
              <a:buAutoNum type="arabicPeriod"/>
            </a:pPr>
            <a:r>
              <a:rPr lang="en-US" sz="1050" b="1" dirty="0">
                <a:solidFill>
                  <a:srgbClr val="0070C0"/>
                </a:solidFill>
              </a:rPr>
              <a:t>IP</a:t>
            </a:r>
            <a:r>
              <a:rPr lang="en-US" sz="1050" b="1" dirty="0"/>
              <a:t> – Price/cost change</a:t>
            </a:r>
            <a:endParaRPr lang="en-US" sz="1050" dirty="0"/>
          </a:p>
          <a:p>
            <a:pPr lvl="2" algn="just"/>
            <a:r>
              <a:rPr lang="en-US" sz="1050" dirty="0"/>
              <a:t>This code must be used if the price mentioned for the item is incorrect. Also work with your Merch partner to have the price updated in the system so that subsequent POs are sent out with the updated price. New price must be provided. Item is expected to remain on the PO.</a:t>
            </a:r>
          </a:p>
          <a:p>
            <a:pPr lvl="2" algn="just"/>
            <a:endParaRPr lang="en-US" sz="1050" dirty="0">
              <a:highlight>
                <a:srgbClr val="FFFF00"/>
              </a:highlight>
            </a:endParaRPr>
          </a:p>
          <a:p>
            <a:pPr marL="685800" lvl="1" indent="-228600" algn="just">
              <a:buAutoNum type="arabicPeriod"/>
            </a:pPr>
            <a:r>
              <a:rPr lang="en-US" sz="1050" b="1" dirty="0">
                <a:solidFill>
                  <a:srgbClr val="0070C0"/>
                </a:solidFill>
              </a:rPr>
              <a:t>IQ</a:t>
            </a:r>
            <a:r>
              <a:rPr lang="en-US" sz="1050" b="1" dirty="0"/>
              <a:t> – Quantity change</a:t>
            </a:r>
            <a:endParaRPr lang="en-US" sz="1050" dirty="0"/>
          </a:p>
          <a:p>
            <a:pPr lvl="2" algn="just"/>
            <a:r>
              <a:rPr lang="en-US" sz="1050" dirty="0"/>
              <a:t>This code must be used if the number of the units/</a:t>
            </a:r>
            <a:r>
              <a:rPr lang="en-US" sz="1050" dirty="0" err="1"/>
              <a:t>eaches</a:t>
            </a:r>
            <a:r>
              <a:rPr lang="en-US" sz="1050" dirty="0"/>
              <a:t> for the item need to be increased or decreased. New quantity must be provided. Item is expected to remain on the PO.</a:t>
            </a:r>
          </a:p>
          <a:p>
            <a:pPr lvl="2" algn="just"/>
            <a:endParaRPr lang="en-US" sz="1050" dirty="0">
              <a:highlight>
                <a:srgbClr val="FFFF00"/>
              </a:highlight>
            </a:endParaRPr>
          </a:p>
          <a:p>
            <a:pPr marL="685800" lvl="1" indent="-228600" algn="just">
              <a:buAutoNum type="arabicPeriod"/>
            </a:pPr>
            <a:r>
              <a:rPr lang="en-US" sz="1050" b="1" dirty="0">
                <a:solidFill>
                  <a:srgbClr val="0070C0"/>
                </a:solidFill>
              </a:rPr>
              <a:t>IR</a:t>
            </a:r>
            <a:r>
              <a:rPr lang="en-US" sz="1050" b="1" dirty="0"/>
              <a:t> – Item rejected</a:t>
            </a:r>
            <a:endParaRPr lang="en-US" sz="1050" dirty="0"/>
          </a:p>
          <a:p>
            <a:pPr lvl="2" algn="just"/>
            <a:r>
              <a:rPr lang="en-US" sz="1050" dirty="0"/>
              <a:t>If an item needs to be removed from the PO entirely, IR code is used. You must include a reject reason in the text segment.</a:t>
            </a:r>
          </a:p>
          <a:p>
            <a:pPr lvl="2" algn="just"/>
            <a:endParaRPr lang="en-US" sz="1050" dirty="0"/>
          </a:p>
          <a:p>
            <a:pPr algn="just"/>
            <a:r>
              <a:rPr lang="en-US" sz="1050" dirty="0"/>
              <a:t>If no changes need to be made to the line, please use the </a:t>
            </a:r>
            <a:r>
              <a:rPr lang="en-US" sz="1050" b="1" dirty="0">
                <a:solidFill>
                  <a:srgbClr val="0070C0"/>
                </a:solidFill>
              </a:rPr>
              <a:t>IA</a:t>
            </a:r>
            <a:r>
              <a:rPr lang="en-US" sz="1050" b="1" dirty="0"/>
              <a:t> </a:t>
            </a:r>
            <a:r>
              <a:rPr lang="en-US" sz="1050" dirty="0"/>
              <a:t>code</a:t>
            </a:r>
            <a:r>
              <a:rPr lang="en-US" sz="1050" b="1" dirty="0"/>
              <a:t>. </a:t>
            </a:r>
            <a:r>
              <a:rPr lang="en-US" sz="1050" dirty="0"/>
              <a:t>This confirms that the item has been accepted as is – correct dates, correct price, correct quantity and correct allowances (if applicable).</a:t>
            </a:r>
            <a:endParaRPr lang="en-US" sz="1050" b="1" dirty="0"/>
          </a:p>
        </p:txBody>
      </p:sp>
    </p:spTree>
    <p:extLst>
      <p:ext uri="{BB962C8B-B14F-4D97-AF65-F5344CB8AC3E}">
        <p14:creationId xmlns:p14="http://schemas.microsoft.com/office/powerpoint/2010/main" val="1339297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EC1AC-35CA-1581-638C-72CBFFDD82E8}"/>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E56B49F7-3E8F-625F-333D-A23CF59E393B}"/>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EDI 856 ASNs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5E41716E-0D16-1F99-F7EA-1F33C1A5D669}"/>
              </a:ext>
            </a:extLst>
          </p:cNvPr>
          <p:cNvSpPr txBox="1"/>
          <p:nvPr/>
        </p:nvSpPr>
        <p:spPr>
          <a:xfrm>
            <a:off x="399064" y="1015712"/>
            <a:ext cx="11267999" cy="4293483"/>
          </a:xfrm>
          <a:prstGeom prst="rect">
            <a:avLst/>
          </a:prstGeom>
          <a:noFill/>
        </p:spPr>
        <p:txBody>
          <a:bodyPr wrap="square" rtlCol="0">
            <a:spAutoFit/>
          </a:bodyPr>
          <a:lstStyle/>
          <a:p>
            <a:pPr marL="171450" indent="-171450">
              <a:buFont typeface="Wingdings" panose="05000000000000000000" pitchFamily="2" charset="2"/>
              <a:buChar char="Ø"/>
            </a:pPr>
            <a:r>
              <a:rPr lang="en-US" sz="1050" dirty="0"/>
              <a:t>ASNs must be sent for all shipments being sent to SBH</a:t>
            </a:r>
            <a:r>
              <a:rPr lang="en-US" sz="1050" b="1" dirty="0">
                <a:solidFill>
                  <a:schemeClr val="accent6"/>
                </a:solidFill>
              </a:rPr>
              <a:t>. Ideally, only 1 ASN is to be sent per PO </a:t>
            </a:r>
            <a:r>
              <a:rPr lang="en-US" sz="1050" dirty="0"/>
              <a:t>– unless the order qty is larger than a full truckload.</a:t>
            </a:r>
          </a:p>
          <a:p>
            <a:pPr marL="228600" indent="-228600">
              <a:buAutoNum type="arabicPeriod"/>
            </a:pPr>
            <a:endParaRPr lang="en-US" sz="1050" dirty="0"/>
          </a:p>
          <a:p>
            <a:pPr marL="171450" indent="-171450">
              <a:buFont typeface="Wingdings" panose="05000000000000000000" pitchFamily="2" charset="2"/>
              <a:buChar char="Ø"/>
            </a:pPr>
            <a:r>
              <a:rPr lang="en-US" sz="1050" dirty="0"/>
              <a:t>Appointments for shipments will not be provided if an ASN is not available. </a:t>
            </a:r>
          </a:p>
          <a:p>
            <a:pPr marL="228600" indent="-228600">
              <a:buAutoNum type="arabicPeriod"/>
            </a:pPr>
            <a:endParaRPr lang="en-US" sz="1050" dirty="0"/>
          </a:p>
          <a:p>
            <a:pPr marL="685800" lvl="1" indent="-228600">
              <a:buAutoNum type="arabicPeriod"/>
            </a:pPr>
            <a:r>
              <a:rPr lang="en-US" sz="1050" dirty="0"/>
              <a:t>For </a:t>
            </a:r>
            <a:r>
              <a:rPr lang="en-US" sz="1050" b="1" dirty="0"/>
              <a:t>LTL shipments</a:t>
            </a:r>
            <a:r>
              <a:rPr lang="en-US" sz="1050" dirty="0"/>
              <a:t>, the ASN must be sent as soon as you’re able to enter the truck information on the ASN. Ideally, the </a:t>
            </a:r>
            <a:r>
              <a:rPr lang="en-US" sz="1050" b="1" dirty="0">
                <a:solidFill>
                  <a:schemeClr val="accent6"/>
                </a:solidFill>
              </a:rPr>
              <a:t>ASN is transmitted as the truck is leaving your warehouse</a:t>
            </a:r>
            <a:r>
              <a:rPr lang="en-US" sz="1050" dirty="0"/>
              <a:t>. This gives ample time for the ASN to be transmitted via EDI and be available for the SBH DCs to see/use. Then, when the carrier emails for an appointment, we have the ASN available.</a:t>
            </a:r>
          </a:p>
          <a:p>
            <a:pPr marL="685800" lvl="1" indent="-228600">
              <a:buAutoNum type="arabicPeriod"/>
            </a:pPr>
            <a:r>
              <a:rPr lang="en-US" sz="1050" dirty="0"/>
              <a:t>For </a:t>
            </a:r>
            <a:r>
              <a:rPr lang="en-US" sz="1050" b="1" dirty="0"/>
              <a:t>FTL shipments</a:t>
            </a:r>
            <a:r>
              <a:rPr lang="en-US" sz="1050" dirty="0"/>
              <a:t>, the ASN must be received by </a:t>
            </a:r>
            <a:r>
              <a:rPr lang="en-US" sz="1050" b="1" dirty="0">
                <a:solidFill>
                  <a:schemeClr val="accent6"/>
                </a:solidFill>
              </a:rPr>
              <a:t>SBH before the truck arrives at the SBH warehouse</a:t>
            </a:r>
            <a:r>
              <a:rPr lang="en-US" sz="1050" dirty="0"/>
              <a:t>. Ideally, one day in advance. The morning of for shorter transit times.</a:t>
            </a:r>
          </a:p>
          <a:p>
            <a:pPr marL="685800" lvl="1" indent="-228600">
              <a:buAutoNum type="arabicPeriod"/>
            </a:pPr>
            <a:endParaRPr lang="en-US" sz="1050" dirty="0"/>
          </a:p>
          <a:p>
            <a:pPr marL="171450" indent="-171450">
              <a:buFont typeface="Wingdings" panose="05000000000000000000" pitchFamily="2" charset="2"/>
              <a:buChar char="Ø"/>
            </a:pPr>
            <a:r>
              <a:rPr lang="en-US" sz="1050" dirty="0"/>
              <a:t>The ASN must</a:t>
            </a:r>
            <a:r>
              <a:rPr lang="en-US" sz="1050" b="1" dirty="0"/>
              <a:t> </a:t>
            </a:r>
            <a:r>
              <a:rPr lang="en-US" sz="1050" b="1" dirty="0">
                <a:solidFill>
                  <a:schemeClr val="accent6"/>
                </a:solidFill>
              </a:rPr>
              <a:t>accurately reflect the contents</a:t>
            </a:r>
            <a:r>
              <a:rPr lang="en-US" sz="1050" b="1" dirty="0"/>
              <a:t> </a:t>
            </a:r>
            <a:r>
              <a:rPr lang="en-US" sz="1050" dirty="0"/>
              <a:t>of each shipment, on a line level. Any </a:t>
            </a:r>
            <a:r>
              <a:rPr lang="en-US" sz="1050" b="1" dirty="0">
                <a:solidFill>
                  <a:srgbClr val="C00000"/>
                </a:solidFill>
              </a:rPr>
              <a:t>hidden/concealed overages will be returned </a:t>
            </a:r>
            <a:r>
              <a:rPr lang="en-US" sz="1050" dirty="0"/>
              <a:t>to the vendor or disposed of. The ASN is the baseline used to generate VSEN reporting.</a:t>
            </a:r>
          </a:p>
          <a:p>
            <a:pPr marL="171450" indent="-171450">
              <a:buFont typeface="Wingdings" panose="05000000000000000000" pitchFamily="2" charset="2"/>
              <a:buChar char="Ø"/>
            </a:pPr>
            <a:endParaRPr lang="en-US" sz="1050" dirty="0"/>
          </a:p>
          <a:p>
            <a:pPr marL="171450" indent="-171450">
              <a:buFont typeface="Wingdings" panose="05000000000000000000" pitchFamily="2" charset="2"/>
              <a:buChar char="Ø"/>
            </a:pPr>
            <a:r>
              <a:rPr lang="en-US" sz="1050" dirty="0"/>
              <a:t>ASNs can be generated on a:</a:t>
            </a:r>
          </a:p>
          <a:p>
            <a:pPr marL="171450" indent="-171450">
              <a:buFont typeface="Wingdings" panose="05000000000000000000" pitchFamily="2" charset="2"/>
              <a:buChar char="Ø"/>
            </a:pPr>
            <a:endParaRPr lang="en-US" sz="1050" dirty="0"/>
          </a:p>
          <a:p>
            <a:pPr marL="685800" lvl="1" indent="-228600">
              <a:buAutoNum type="arabicPeriod"/>
            </a:pPr>
            <a:r>
              <a:rPr lang="en-US" sz="1050" b="1" dirty="0"/>
              <a:t>Carton level </a:t>
            </a:r>
            <a:r>
              <a:rPr lang="en-US" sz="1050" dirty="0"/>
              <a:t>- The GS1-128 labels for the shipment must be present on each </a:t>
            </a:r>
            <a:r>
              <a:rPr lang="en-US" sz="1050" b="1" dirty="0"/>
              <a:t>carton</a:t>
            </a:r>
            <a:r>
              <a:rPr lang="en-US" sz="1050" dirty="0"/>
              <a:t> and each </a:t>
            </a:r>
            <a:r>
              <a:rPr lang="en-US" sz="1050" b="1" dirty="0"/>
              <a:t>carton GS1-128 SSCC number </a:t>
            </a:r>
            <a:r>
              <a:rPr lang="en-US" sz="1050" dirty="0"/>
              <a:t>must be referenced in the ASN.</a:t>
            </a:r>
          </a:p>
          <a:p>
            <a:pPr marL="685800" lvl="1" indent="-228600">
              <a:buFontTx/>
              <a:buAutoNum type="arabicPeriod"/>
            </a:pPr>
            <a:r>
              <a:rPr lang="en-US" sz="1050" b="1" dirty="0"/>
              <a:t>Pallet level </a:t>
            </a:r>
            <a:r>
              <a:rPr lang="en-US" sz="1050" dirty="0"/>
              <a:t>- The GS1-128 labels for the shipment must be present on each </a:t>
            </a:r>
            <a:r>
              <a:rPr lang="en-US" sz="1050" b="1" dirty="0"/>
              <a:t>pallet</a:t>
            </a:r>
            <a:r>
              <a:rPr lang="en-US" sz="1050" dirty="0"/>
              <a:t> and each </a:t>
            </a:r>
            <a:r>
              <a:rPr lang="en-US" sz="1050" b="1" dirty="0"/>
              <a:t>pallet GS1-128 SSCC number </a:t>
            </a:r>
            <a:r>
              <a:rPr lang="en-US" sz="1050" dirty="0"/>
              <a:t>must be referenced in the ASN.</a:t>
            </a:r>
          </a:p>
          <a:p>
            <a:pPr marL="685800" lvl="1" indent="-228600">
              <a:buFontTx/>
              <a:buAutoNum type="arabicPeriod"/>
            </a:pPr>
            <a:endParaRPr lang="en-US" sz="1050" dirty="0"/>
          </a:p>
          <a:p>
            <a:pPr marL="228600" indent="-228600">
              <a:buFont typeface="Wingdings" panose="05000000000000000000" pitchFamily="2" charset="2"/>
              <a:buChar char="Ø"/>
            </a:pPr>
            <a:r>
              <a:rPr lang="en-US" sz="1050" dirty="0"/>
              <a:t>Please ensure the following fields have </a:t>
            </a:r>
            <a:r>
              <a:rPr lang="en-US" sz="1050" b="1" dirty="0">
                <a:solidFill>
                  <a:schemeClr val="accent6"/>
                </a:solidFill>
              </a:rPr>
              <a:t>valid and accurate information</a:t>
            </a:r>
            <a:r>
              <a:rPr lang="en-US" sz="1050" dirty="0"/>
              <a:t>:</a:t>
            </a:r>
          </a:p>
          <a:p>
            <a:pPr marL="228600" indent="-228600">
              <a:buFont typeface="Wingdings" panose="05000000000000000000" pitchFamily="2" charset="2"/>
              <a:buChar char="Ø"/>
            </a:pPr>
            <a:endParaRPr lang="en-US" sz="1050" dirty="0"/>
          </a:p>
          <a:p>
            <a:pPr marL="685800" lvl="1" indent="-228600">
              <a:buFont typeface="+mj-lt"/>
              <a:buAutoNum type="arabicPeriod"/>
            </a:pPr>
            <a:r>
              <a:rPr lang="en-US" sz="1050" dirty="0"/>
              <a:t>Ship Notice #</a:t>
            </a:r>
          </a:p>
          <a:p>
            <a:pPr marL="685800" lvl="1" indent="-228600">
              <a:buFont typeface="+mj-lt"/>
              <a:buAutoNum type="arabicPeriod"/>
            </a:pPr>
            <a:r>
              <a:rPr lang="en-US" sz="1050" dirty="0"/>
              <a:t>Bill Of Lading # or Carrier Pro # </a:t>
            </a:r>
          </a:p>
          <a:p>
            <a:pPr marL="685800" lvl="1" indent="-228600">
              <a:buFont typeface="+mj-lt"/>
              <a:buAutoNum type="arabicPeriod"/>
            </a:pPr>
            <a:r>
              <a:rPr lang="en-US" sz="1050" dirty="0"/>
              <a:t>Ship To Location ID – The DC number entered here must match the DC number on the PO.</a:t>
            </a:r>
          </a:p>
          <a:p>
            <a:pPr marL="685800" lvl="1" indent="-228600">
              <a:buFont typeface="+mj-lt"/>
              <a:buAutoNum type="arabicPeriod"/>
            </a:pPr>
            <a:r>
              <a:rPr lang="en-US" sz="1050" dirty="0"/>
              <a:t>FOB Pay Code – PP or CC (to indicate prepaid or collect freight terms)</a:t>
            </a:r>
          </a:p>
          <a:p>
            <a:pPr marL="685800" lvl="1" indent="-228600">
              <a:buFont typeface="+mj-lt"/>
              <a:buAutoNum type="arabicPeriod"/>
            </a:pPr>
            <a:r>
              <a:rPr lang="en-US" sz="1050" dirty="0"/>
              <a:t>Carrier Alpha Code</a:t>
            </a:r>
          </a:p>
          <a:p>
            <a:pPr marL="685800" lvl="1" indent="-228600">
              <a:buFont typeface="+mj-lt"/>
              <a:buAutoNum type="arabicPeriod"/>
            </a:pPr>
            <a:r>
              <a:rPr lang="en-US" sz="1050" dirty="0"/>
              <a:t>Carrier Routing</a:t>
            </a:r>
          </a:p>
          <a:p>
            <a:pPr marL="685800" lvl="1" indent="-228600">
              <a:buFont typeface="+mj-lt"/>
              <a:buAutoNum type="arabicPeriod"/>
            </a:pPr>
            <a:r>
              <a:rPr lang="en-US" sz="1050" dirty="0"/>
              <a:t>Lot Number and Expiry Date – Please fill in this segment accurately, if applicable (if there is a “Sell By” date).</a:t>
            </a:r>
          </a:p>
          <a:p>
            <a:pPr marL="685800" lvl="1" indent="-228600">
              <a:buAutoNum type="arabicPeriod"/>
            </a:pPr>
            <a:endParaRPr lang="en-US" sz="1050" dirty="0"/>
          </a:p>
        </p:txBody>
      </p:sp>
    </p:spTree>
    <p:extLst>
      <p:ext uri="{BB962C8B-B14F-4D97-AF65-F5344CB8AC3E}">
        <p14:creationId xmlns:p14="http://schemas.microsoft.com/office/powerpoint/2010/main" val="265765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EDI Best Practices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4" y="1015712"/>
            <a:ext cx="11267999" cy="2192908"/>
          </a:xfrm>
          <a:prstGeom prst="rect">
            <a:avLst/>
          </a:prstGeom>
          <a:noFill/>
        </p:spPr>
        <p:txBody>
          <a:bodyPr wrap="square" rtlCol="0">
            <a:spAutoFit/>
          </a:bodyPr>
          <a:lstStyle/>
          <a:p>
            <a:r>
              <a:rPr lang="en-US" sz="1050" b="1" dirty="0"/>
              <a:t>Acknowledgements</a:t>
            </a:r>
          </a:p>
          <a:p>
            <a:endParaRPr lang="en-US" sz="1050" dirty="0"/>
          </a:p>
          <a:p>
            <a:pPr marL="228600" indent="-228600">
              <a:buAutoNum type="arabicPeriod"/>
            </a:pPr>
            <a:r>
              <a:rPr lang="en-US" sz="1050" dirty="0"/>
              <a:t>Only make changes corresponding to the </a:t>
            </a:r>
            <a:r>
              <a:rPr lang="en-US" sz="1050" b="1" dirty="0">
                <a:solidFill>
                  <a:schemeClr val="accent6"/>
                </a:solidFill>
              </a:rPr>
              <a:t>correct EDI line-level code</a:t>
            </a:r>
            <a:r>
              <a:rPr lang="en-US" sz="1050" dirty="0"/>
              <a:t>.</a:t>
            </a:r>
          </a:p>
          <a:p>
            <a:pPr marL="228600" indent="-228600">
              <a:buAutoNum type="arabicPeriod"/>
            </a:pPr>
            <a:endParaRPr lang="en-US" sz="1050" dirty="0"/>
          </a:p>
          <a:p>
            <a:pPr marL="228600" indent="-228600">
              <a:buAutoNum type="arabicPeriod"/>
            </a:pPr>
            <a:r>
              <a:rPr lang="en-US" sz="1050" dirty="0"/>
              <a:t>Use the </a:t>
            </a:r>
            <a:r>
              <a:rPr lang="en-US" sz="1050" b="1" dirty="0">
                <a:solidFill>
                  <a:schemeClr val="accent6"/>
                </a:solidFill>
              </a:rPr>
              <a:t>IR code </a:t>
            </a:r>
            <a:r>
              <a:rPr lang="en-US" sz="1050" dirty="0"/>
              <a:t>only when you will not ship an item. If you intend to ship but changes need to be made, please use IP, IQ, DR, IB.</a:t>
            </a:r>
          </a:p>
          <a:p>
            <a:pPr marL="228600" indent="-228600">
              <a:buAutoNum type="arabicPeriod"/>
            </a:pPr>
            <a:endParaRPr lang="en-US" sz="1050" dirty="0"/>
          </a:p>
          <a:p>
            <a:pPr marL="228600" indent="-228600">
              <a:buAutoNum type="arabicPeriod"/>
            </a:pPr>
            <a:r>
              <a:rPr lang="en-US" sz="1050" dirty="0"/>
              <a:t>If using the </a:t>
            </a:r>
            <a:r>
              <a:rPr lang="en-US" sz="1050" b="1" dirty="0">
                <a:solidFill>
                  <a:schemeClr val="accent6"/>
                </a:solidFill>
              </a:rPr>
              <a:t>DR code </a:t>
            </a:r>
            <a:r>
              <a:rPr lang="en-US" sz="1050" dirty="0"/>
              <a:t>to make date changes, please do so on the </a:t>
            </a:r>
            <a:r>
              <a:rPr lang="en-US" sz="1050" b="1" dirty="0">
                <a:solidFill>
                  <a:schemeClr val="accent6"/>
                </a:solidFill>
              </a:rPr>
              <a:t>line-level</a:t>
            </a:r>
            <a:r>
              <a:rPr lang="en-US" sz="1050" dirty="0"/>
              <a:t> and as </a:t>
            </a:r>
            <a:r>
              <a:rPr lang="en-US" sz="1050" b="1" dirty="0">
                <a:solidFill>
                  <a:schemeClr val="accent6"/>
                </a:solidFill>
              </a:rPr>
              <a:t>early</a:t>
            </a:r>
            <a:r>
              <a:rPr lang="en-US" sz="1050" dirty="0"/>
              <a:t> in the PO life cycle as possible. Last minute changes to the delivery window may not be accommodated.</a:t>
            </a:r>
          </a:p>
          <a:p>
            <a:pPr marL="228600" indent="-228600">
              <a:buAutoNum type="arabicPeriod"/>
            </a:pPr>
            <a:endParaRPr lang="en-US" sz="1050" dirty="0"/>
          </a:p>
          <a:p>
            <a:pPr marL="228600" indent="-228600">
              <a:buAutoNum type="arabicPeriod"/>
            </a:pPr>
            <a:r>
              <a:rPr lang="en-US" sz="1050" dirty="0"/>
              <a:t>Always </a:t>
            </a:r>
            <a:r>
              <a:rPr lang="en-US" sz="1050" b="1" dirty="0">
                <a:solidFill>
                  <a:schemeClr val="accent6"/>
                </a:solidFill>
              </a:rPr>
              <a:t>double-check the price and allowances</a:t>
            </a:r>
            <a:r>
              <a:rPr lang="en-US" sz="1050" dirty="0">
                <a:solidFill>
                  <a:schemeClr val="accent6"/>
                </a:solidFill>
              </a:rPr>
              <a:t> </a:t>
            </a:r>
            <a:r>
              <a:rPr lang="en-US" sz="1050" dirty="0"/>
              <a:t>to ensure order accuracy. The invoice may not be paid as presented in case of mismatches between the PO and invoice.</a:t>
            </a:r>
          </a:p>
          <a:p>
            <a:pPr marL="228600" indent="-228600">
              <a:buAutoNum type="arabicPeriod"/>
            </a:pPr>
            <a:endParaRPr lang="en-US" sz="1050" dirty="0"/>
          </a:p>
          <a:p>
            <a:pPr marL="228600" indent="-228600">
              <a:buAutoNum type="arabicPeriod"/>
            </a:pPr>
            <a:r>
              <a:rPr lang="en-US" sz="1050" dirty="0"/>
              <a:t>If allowance on the PO are incorrect, please use the </a:t>
            </a:r>
            <a:r>
              <a:rPr lang="en-US" sz="1050" b="1" dirty="0">
                <a:solidFill>
                  <a:schemeClr val="accent6"/>
                </a:solidFill>
              </a:rPr>
              <a:t>IR code </a:t>
            </a:r>
            <a:r>
              <a:rPr lang="en-US" sz="1050" dirty="0"/>
              <a:t>to reject the line and mention the rejection reason in the notes section.</a:t>
            </a:r>
          </a:p>
          <a:p>
            <a:pPr marL="228600" indent="-228600">
              <a:buAutoNum type="arabicPeriod"/>
            </a:pPr>
            <a:endParaRPr lang="en-US" sz="1050" dirty="0"/>
          </a:p>
        </p:txBody>
      </p:sp>
      <p:sp>
        <p:nvSpPr>
          <p:cNvPr id="2" name="TextBox 1">
            <a:extLst>
              <a:ext uri="{FF2B5EF4-FFF2-40B4-BE49-F238E27FC236}">
                <a16:creationId xmlns:a16="http://schemas.microsoft.com/office/drawing/2014/main" id="{4A67A365-F31E-1B6E-899F-07062A4AE455}"/>
              </a:ext>
            </a:extLst>
          </p:cNvPr>
          <p:cNvSpPr txBox="1"/>
          <p:nvPr/>
        </p:nvSpPr>
        <p:spPr>
          <a:xfrm>
            <a:off x="399059" y="3341029"/>
            <a:ext cx="11267999" cy="738664"/>
          </a:xfrm>
          <a:prstGeom prst="rect">
            <a:avLst/>
          </a:prstGeom>
          <a:noFill/>
        </p:spPr>
        <p:txBody>
          <a:bodyPr wrap="square" rtlCol="0">
            <a:spAutoFit/>
          </a:bodyPr>
          <a:lstStyle/>
          <a:p>
            <a:r>
              <a:rPr lang="en-US" sz="1050" b="1" dirty="0"/>
              <a:t>ASNs</a:t>
            </a:r>
          </a:p>
          <a:p>
            <a:endParaRPr lang="en-US" sz="1050" dirty="0"/>
          </a:p>
          <a:p>
            <a:pPr marL="228600" indent="-228600">
              <a:buAutoNum type="arabicPeriod"/>
            </a:pPr>
            <a:r>
              <a:rPr lang="en-US" sz="1050" dirty="0"/>
              <a:t>Use of the GS1-128 labels should match the structure of the ASN</a:t>
            </a:r>
            <a:r>
              <a:rPr lang="en-US" sz="1050" b="1" dirty="0">
                <a:solidFill>
                  <a:schemeClr val="accent6"/>
                </a:solidFill>
              </a:rPr>
              <a:t> </a:t>
            </a:r>
            <a:r>
              <a:rPr lang="en-US" sz="1050" dirty="0"/>
              <a:t>(</a:t>
            </a:r>
            <a:r>
              <a:rPr lang="en-US" sz="1050" b="1" dirty="0">
                <a:solidFill>
                  <a:schemeClr val="accent6"/>
                </a:solidFill>
              </a:rPr>
              <a:t>pallet or carton</a:t>
            </a:r>
            <a:r>
              <a:rPr lang="en-US" sz="1050" dirty="0"/>
              <a:t>).</a:t>
            </a:r>
          </a:p>
          <a:p>
            <a:pPr marL="228600" indent="-228600">
              <a:buAutoNum type="arabicPeriod"/>
            </a:pPr>
            <a:endParaRPr lang="en-US" sz="1050" dirty="0"/>
          </a:p>
        </p:txBody>
      </p:sp>
      <p:sp>
        <p:nvSpPr>
          <p:cNvPr id="3" name="TextBox 2">
            <a:extLst>
              <a:ext uri="{FF2B5EF4-FFF2-40B4-BE49-F238E27FC236}">
                <a16:creationId xmlns:a16="http://schemas.microsoft.com/office/drawing/2014/main" id="{217DAD9B-9AEC-7ED1-9ED4-31D52B440A0A}"/>
              </a:ext>
            </a:extLst>
          </p:cNvPr>
          <p:cNvSpPr txBox="1"/>
          <p:nvPr/>
        </p:nvSpPr>
        <p:spPr>
          <a:xfrm>
            <a:off x="399059" y="4373684"/>
            <a:ext cx="11267999" cy="1061829"/>
          </a:xfrm>
          <a:prstGeom prst="rect">
            <a:avLst/>
          </a:prstGeom>
          <a:noFill/>
        </p:spPr>
        <p:txBody>
          <a:bodyPr wrap="square" rtlCol="0">
            <a:spAutoFit/>
          </a:bodyPr>
          <a:lstStyle/>
          <a:p>
            <a:r>
              <a:rPr lang="en-US" sz="1050" b="1" dirty="0"/>
              <a:t>Invoices</a:t>
            </a:r>
          </a:p>
          <a:p>
            <a:endParaRPr lang="en-US" sz="1050" dirty="0"/>
          </a:p>
          <a:p>
            <a:pPr marL="228600" indent="-228600">
              <a:buAutoNum type="arabicPeriod"/>
            </a:pPr>
            <a:r>
              <a:rPr lang="en-US" sz="1050" dirty="0"/>
              <a:t>All </a:t>
            </a:r>
            <a:r>
              <a:rPr lang="en-US" sz="1050" b="1" dirty="0">
                <a:solidFill>
                  <a:schemeClr val="accent6"/>
                </a:solidFill>
              </a:rPr>
              <a:t>allowances</a:t>
            </a:r>
            <a:r>
              <a:rPr lang="en-US" sz="1050" dirty="0"/>
              <a:t> present on the PO must be present on the EDI 810 invoice. Else, it will fail validation at SPS.</a:t>
            </a:r>
          </a:p>
          <a:p>
            <a:pPr marL="228600" indent="-228600">
              <a:buAutoNum type="arabicPeriod"/>
            </a:pPr>
            <a:endParaRPr lang="en-US" sz="1050" dirty="0"/>
          </a:p>
          <a:p>
            <a:pPr marL="228600" indent="-228600">
              <a:buAutoNum type="arabicPeriod"/>
            </a:pPr>
            <a:r>
              <a:rPr lang="en-US" sz="1050" dirty="0"/>
              <a:t>Please ensure the </a:t>
            </a:r>
            <a:r>
              <a:rPr lang="en-US" sz="1050" b="1" dirty="0">
                <a:solidFill>
                  <a:schemeClr val="accent6"/>
                </a:solidFill>
              </a:rPr>
              <a:t>EDI 855 Acknowledgement reconciled with the EDI 810 Invoice. </a:t>
            </a:r>
            <a:r>
              <a:rPr lang="en-US" sz="1050" dirty="0"/>
              <a:t>Use the EDI 855 Acknowledgement</a:t>
            </a:r>
            <a:r>
              <a:rPr lang="en-US" sz="1050" b="1" dirty="0">
                <a:solidFill>
                  <a:schemeClr val="accent6"/>
                </a:solidFill>
              </a:rPr>
              <a:t> </a:t>
            </a:r>
            <a:r>
              <a:rPr lang="en-US" sz="1050" dirty="0"/>
              <a:t>to resolve potential invoice problems, prior to shipping and invoicing. </a:t>
            </a:r>
          </a:p>
          <a:p>
            <a:pPr marL="228600" indent="-228600">
              <a:buAutoNum type="arabicPeriod"/>
            </a:pPr>
            <a:endParaRPr lang="en-US" sz="1050" dirty="0"/>
          </a:p>
        </p:txBody>
      </p:sp>
    </p:spTree>
    <p:extLst>
      <p:ext uri="{BB962C8B-B14F-4D97-AF65-F5344CB8AC3E}">
        <p14:creationId xmlns:p14="http://schemas.microsoft.com/office/powerpoint/2010/main" val="282550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Carton Label, Pallet Label and Packing Slip Requirements</a:t>
            </a:r>
            <a:endParaRPr sz="2800" dirty="0">
              <a:latin typeface="Franklin Gothic"/>
              <a:ea typeface="Franklin Gothic"/>
              <a:cs typeface="Franklin Gothic"/>
              <a:sym typeface="Franklin Gothic"/>
            </a:endParaRPr>
          </a:p>
        </p:txBody>
      </p:sp>
      <p:pic>
        <p:nvPicPr>
          <p:cNvPr id="3" name="Picture 2">
            <a:extLst>
              <a:ext uri="{FF2B5EF4-FFF2-40B4-BE49-F238E27FC236}">
                <a16:creationId xmlns:a16="http://schemas.microsoft.com/office/drawing/2014/main" id="{4829D428-62A0-AD89-09F6-8A5361E28515}"/>
              </a:ext>
            </a:extLst>
          </p:cNvPr>
          <p:cNvPicPr>
            <a:picLocks noChangeAspect="1"/>
          </p:cNvPicPr>
          <p:nvPr/>
        </p:nvPicPr>
        <p:blipFill>
          <a:blip r:embed="rId3"/>
          <a:stretch>
            <a:fillRect/>
          </a:stretch>
        </p:blipFill>
        <p:spPr>
          <a:xfrm>
            <a:off x="592508" y="1035095"/>
            <a:ext cx="2270334" cy="2442764"/>
          </a:xfrm>
          <a:prstGeom prst="rect">
            <a:avLst/>
          </a:prstGeom>
        </p:spPr>
      </p:pic>
      <p:sp>
        <p:nvSpPr>
          <p:cNvPr id="9" name="TextBox 8">
            <a:extLst>
              <a:ext uri="{FF2B5EF4-FFF2-40B4-BE49-F238E27FC236}">
                <a16:creationId xmlns:a16="http://schemas.microsoft.com/office/drawing/2014/main" id="{6D507FC9-94CA-F8D7-EC96-3E6AD4674A93}"/>
              </a:ext>
            </a:extLst>
          </p:cNvPr>
          <p:cNvSpPr txBox="1"/>
          <p:nvPr/>
        </p:nvSpPr>
        <p:spPr>
          <a:xfrm>
            <a:off x="880216" y="3480979"/>
            <a:ext cx="1692067" cy="307777"/>
          </a:xfrm>
          <a:prstGeom prst="rect">
            <a:avLst/>
          </a:prstGeom>
          <a:noFill/>
        </p:spPr>
        <p:txBody>
          <a:bodyPr wrap="square" rtlCol="0">
            <a:spAutoFit/>
          </a:bodyPr>
          <a:lstStyle/>
          <a:p>
            <a:pPr algn="ctr"/>
            <a:r>
              <a:rPr lang="en-US" sz="1400" b="1" dirty="0">
                <a:solidFill>
                  <a:srgbClr val="C00000"/>
                </a:solidFill>
              </a:rPr>
              <a:t>Pallet Label</a:t>
            </a:r>
          </a:p>
        </p:txBody>
      </p:sp>
      <p:sp>
        <p:nvSpPr>
          <p:cNvPr id="10" name="TextBox 9">
            <a:extLst>
              <a:ext uri="{FF2B5EF4-FFF2-40B4-BE49-F238E27FC236}">
                <a16:creationId xmlns:a16="http://schemas.microsoft.com/office/drawing/2014/main" id="{D4F13DE4-8021-B373-AE6B-17853F04037C}"/>
              </a:ext>
            </a:extLst>
          </p:cNvPr>
          <p:cNvSpPr txBox="1"/>
          <p:nvPr/>
        </p:nvSpPr>
        <p:spPr>
          <a:xfrm>
            <a:off x="8672480" y="3480979"/>
            <a:ext cx="1692067" cy="307777"/>
          </a:xfrm>
          <a:prstGeom prst="rect">
            <a:avLst/>
          </a:prstGeom>
          <a:noFill/>
        </p:spPr>
        <p:txBody>
          <a:bodyPr wrap="square" rtlCol="0">
            <a:spAutoFit/>
          </a:bodyPr>
          <a:lstStyle/>
          <a:p>
            <a:pPr algn="ctr"/>
            <a:r>
              <a:rPr lang="en-US" sz="1400" b="1" dirty="0">
                <a:solidFill>
                  <a:srgbClr val="C00000"/>
                </a:solidFill>
              </a:rPr>
              <a:t>Packing Slip</a:t>
            </a:r>
          </a:p>
        </p:txBody>
      </p:sp>
      <p:sp>
        <p:nvSpPr>
          <p:cNvPr id="11" name="TextBox 10">
            <a:extLst>
              <a:ext uri="{FF2B5EF4-FFF2-40B4-BE49-F238E27FC236}">
                <a16:creationId xmlns:a16="http://schemas.microsoft.com/office/drawing/2014/main" id="{6D7182D5-D9EF-35FF-7164-941964DF6D89}"/>
              </a:ext>
            </a:extLst>
          </p:cNvPr>
          <p:cNvSpPr txBox="1"/>
          <p:nvPr/>
        </p:nvSpPr>
        <p:spPr>
          <a:xfrm>
            <a:off x="4776348" y="3480979"/>
            <a:ext cx="1692067" cy="307777"/>
          </a:xfrm>
          <a:prstGeom prst="rect">
            <a:avLst/>
          </a:prstGeom>
          <a:noFill/>
        </p:spPr>
        <p:txBody>
          <a:bodyPr wrap="square" rtlCol="0">
            <a:spAutoFit/>
          </a:bodyPr>
          <a:lstStyle/>
          <a:p>
            <a:pPr algn="ctr"/>
            <a:r>
              <a:rPr lang="en-US" sz="1400" b="1" dirty="0">
                <a:solidFill>
                  <a:srgbClr val="C00000"/>
                </a:solidFill>
              </a:rPr>
              <a:t>Carton Label</a:t>
            </a:r>
          </a:p>
        </p:txBody>
      </p:sp>
      <p:sp>
        <p:nvSpPr>
          <p:cNvPr id="12" name="TextBox 11">
            <a:extLst>
              <a:ext uri="{FF2B5EF4-FFF2-40B4-BE49-F238E27FC236}">
                <a16:creationId xmlns:a16="http://schemas.microsoft.com/office/drawing/2014/main" id="{BB9DD3B0-3B56-EA2E-CFF4-8EFD813E6BB3}"/>
              </a:ext>
            </a:extLst>
          </p:cNvPr>
          <p:cNvSpPr txBox="1"/>
          <p:nvPr/>
        </p:nvSpPr>
        <p:spPr>
          <a:xfrm>
            <a:off x="264921" y="3840304"/>
            <a:ext cx="3349950" cy="1708160"/>
          </a:xfrm>
          <a:prstGeom prst="rect">
            <a:avLst/>
          </a:prstGeom>
          <a:noFill/>
        </p:spPr>
        <p:txBody>
          <a:bodyPr wrap="square" rtlCol="0">
            <a:spAutoFit/>
          </a:bodyPr>
          <a:lstStyle/>
          <a:p>
            <a:pPr algn="just"/>
            <a:r>
              <a:rPr lang="en-US" sz="1050" dirty="0"/>
              <a:t>Important questions the DC should be able to answer:</a:t>
            </a:r>
          </a:p>
          <a:p>
            <a:pPr algn="just"/>
            <a:endParaRPr lang="en-US" sz="1050" dirty="0"/>
          </a:p>
          <a:p>
            <a:pPr marL="228600" indent="-228600" algn="just">
              <a:buAutoNum type="arabicPeriod"/>
            </a:pPr>
            <a:r>
              <a:rPr lang="en-US" sz="1050" dirty="0"/>
              <a:t>Which POs are on this pallet?</a:t>
            </a:r>
          </a:p>
          <a:p>
            <a:pPr marL="228600" indent="-228600" algn="just">
              <a:buAutoNum type="arabicPeriod"/>
            </a:pPr>
            <a:r>
              <a:rPr lang="en-US" sz="1050" dirty="0"/>
              <a:t>Is this pallet single SKU or mixed SKU? Which SKUs are on this pallet?</a:t>
            </a:r>
          </a:p>
          <a:p>
            <a:pPr marL="228600" indent="-228600" algn="just">
              <a:buAutoNum type="arabicPeriod"/>
            </a:pPr>
            <a:r>
              <a:rPr lang="en-US" sz="1050" dirty="0"/>
              <a:t>How many cartons are on this pallet for each SKU? How many total cartons?</a:t>
            </a:r>
          </a:p>
          <a:p>
            <a:pPr marL="228600" indent="-228600" algn="just">
              <a:buAutoNum type="arabicPeriod"/>
            </a:pPr>
            <a:r>
              <a:rPr lang="en-US" sz="1050" dirty="0"/>
              <a:t>Which pallet number is this – 1 of 30? (not shown above). 30 is the total number of pallets on the shipment.</a:t>
            </a:r>
          </a:p>
        </p:txBody>
      </p:sp>
      <p:sp>
        <p:nvSpPr>
          <p:cNvPr id="14" name="TextBox 13">
            <a:extLst>
              <a:ext uri="{FF2B5EF4-FFF2-40B4-BE49-F238E27FC236}">
                <a16:creationId xmlns:a16="http://schemas.microsoft.com/office/drawing/2014/main" id="{A318489F-B1A7-A4AC-E816-43B5BDD8C4D8}"/>
              </a:ext>
            </a:extLst>
          </p:cNvPr>
          <p:cNvSpPr txBox="1"/>
          <p:nvPr/>
        </p:nvSpPr>
        <p:spPr>
          <a:xfrm>
            <a:off x="7843538" y="3840304"/>
            <a:ext cx="3349950" cy="1223412"/>
          </a:xfrm>
          <a:prstGeom prst="rect">
            <a:avLst/>
          </a:prstGeom>
          <a:noFill/>
        </p:spPr>
        <p:txBody>
          <a:bodyPr wrap="square" rtlCol="0">
            <a:spAutoFit/>
          </a:bodyPr>
          <a:lstStyle/>
          <a:p>
            <a:pPr algn="just"/>
            <a:r>
              <a:rPr lang="en-US" sz="1050" dirty="0"/>
              <a:t>Important questions the DC should be able to answer:</a:t>
            </a:r>
          </a:p>
          <a:p>
            <a:pPr algn="just"/>
            <a:endParaRPr lang="en-US" sz="1050" dirty="0"/>
          </a:p>
          <a:p>
            <a:pPr marL="228600" indent="-228600" algn="just">
              <a:buAutoNum type="arabicPeriod"/>
            </a:pPr>
            <a:r>
              <a:rPr lang="en-US" sz="1050" dirty="0"/>
              <a:t>Which POs and SKUs are on this shipment?</a:t>
            </a:r>
          </a:p>
          <a:p>
            <a:pPr marL="228600" indent="-228600" algn="just">
              <a:buAutoNum type="arabicPeriod"/>
            </a:pPr>
            <a:r>
              <a:rPr lang="en-US" sz="1050" dirty="0"/>
              <a:t>How many total cartons are on this shipment?</a:t>
            </a:r>
          </a:p>
          <a:p>
            <a:pPr marL="228600" indent="-228600" algn="just">
              <a:buAutoNum type="arabicPeriod"/>
            </a:pPr>
            <a:r>
              <a:rPr lang="en-US" sz="1050" dirty="0"/>
              <a:t>Does it show carton count and unit count by SKU?</a:t>
            </a:r>
          </a:p>
          <a:p>
            <a:pPr marL="228600" indent="-228600" algn="just">
              <a:buAutoNum type="arabicPeriod"/>
            </a:pPr>
            <a:r>
              <a:rPr lang="en-US" sz="1050" dirty="0"/>
              <a:t>How many pallets are on this shipments? (not shown above)</a:t>
            </a:r>
          </a:p>
        </p:txBody>
      </p:sp>
      <p:sp>
        <p:nvSpPr>
          <p:cNvPr id="15" name="TextBox 14">
            <a:extLst>
              <a:ext uri="{FF2B5EF4-FFF2-40B4-BE49-F238E27FC236}">
                <a16:creationId xmlns:a16="http://schemas.microsoft.com/office/drawing/2014/main" id="{513A2981-AB60-B6BF-EE82-355708688C61}"/>
              </a:ext>
            </a:extLst>
          </p:cNvPr>
          <p:cNvSpPr txBox="1"/>
          <p:nvPr/>
        </p:nvSpPr>
        <p:spPr>
          <a:xfrm>
            <a:off x="3947406" y="3840304"/>
            <a:ext cx="3349950" cy="1384995"/>
          </a:xfrm>
          <a:prstGeom prst="rect">
            <a:avLst/>
          </a:prstGeom>
          <a:noFill/>
        </p:spPr>
        <p:txBody>
          <a:bodyPr wrap="square" rtlCol="0">
            <a:spAutoFit/>
          </a:bodyPr>
          <a:lstStyle/>
          <a:p>
            <a:pPr algn="just"/>
            <a:r>
              <a:rPr lang="en-US" sz="1050" dirty="0"/>
              <a:t>Important questions the DC should be able to answer:</a:t>
            </a:r>
          </a:p>
          <a:p>
            <a:pPr algn="just"/>
            <a:endParaRPr lang="en-US" sz="1050" dirty="0"/>
          </a:p>
          <a:p>
            <a:pPr marL="228600" indent="-228600" algn="just">
              <a:buAutoNum type="arabicPeriod"/>
            </a:pPr>
            <a:r>
              <a:rPr lang="en-US" sz="1050" dirty="0"/>
              <a:t>Which PO is this carton for?</a:t>
            </a:r>
          </a:p>
          <a:p>
            <a:pPr marL="228600" indent="-228600" algn="just">
              <a:buAutoNum type="arabicPeriod"/>
            </a:pPr>
            <a:r>
              <a:rPr lang="en-US" sz="1050" dirty="0"/>
              <a:t>Which SKU is this carton for?</a:t>
            </a:r>
          </a:p>
          <a:p>
            <a:pPr marL="228600" indent="-228600" algn="just">
              <a:buAutoNum type="arabicPeriod"/>
            </a:pPr>
            <a:r>
              <a:rPr lang="en-US" sz="1050" dirty="0"/>
              <a:t>Is the barcode scannable to show correct UPC?</a:t>
            </a:r>
          </a:p>
          <a:p>
            <a:pPr marL="228600" indent="-228600" algn="just">
              <a:buAutoNum type="arabicPeriod"/>
            </a:pPr>
            <a:r>
              <a:rPr lang="en-US" sz="1050" dirty="0"/>
              <a:t>How many </a:t>
            </a:r>
            <a:r>
              <a:rPr lang="en-US" sz="1050" dirty="0" err="1"/>
              <a:t>eaches</a:t>
            </a:r>
            <a:r>
              <a:rPr lang="en-US" sz="1050" dirty="0"/>
              <a:t>/units are in this carton?</a:t>
            </a:r>
          </a:p>
          <a:p>
            <a:pPr marL="228600" indent="-228600" algn="just">
              <a:buAutoNum type="arabicPeriod"/>
            </a:pPr>
            <a:r>
              <a:rPr lang="en-US" sz="1050" dirty="0"/>
              <a:t>Which carton number is this – 1 of 100? 100 is the total number of cartons on the pallet.</a:t>
            </a:r>
          </a:p>
        </p:txBody>
      </p:sp>
      <p:pic>
        <p:nvPicPr>
          <p:cNvPr id="17" name="Picture 16">
            <a:extLst>
              <a:ext uri="{FF2B5EF4-FFF2-40B4-BE49-F238E27FC236}">
                <a16:creationId xmlns:a16="http://schemas.microsoft.com/office/drawing/2014/main" id="{35D36613-ACDA-893E-C4D2-DC4AC03B8E7A}"/>
              </a:ext>
            </a:extLst>
          </p:cNvPr>
          <p:cNvPicPr>
            <a:picLocks noChangeAspect="1"/>
          </p:cNvPicPr>
          <p:nvPr/>
        </p:nvPicPr>
        <p:blipFill>
          <a:blip r:embed="rId4"/>
          <a:stretch>
            <a:fillRect/>
          </a:stretch>
        </p:blipFill>
        <p:spPr>
          <a:xfrm>
            <a:off x="8347399" y="5029532"/>
            <a:ext cx="2343461" cy="1068072"/>
          </a:xfrm>
          <a:prstGeom prst="rect">
            <a:avLst/>
          </a:prstGeom>
        </p:spPr>
      </p:pic>
      <p:pic>
        <p:nvPicPr>
          <p:cNvPr id="4" name="Picture 3">
            <a:extLst>
              <a:ext uri="{FF2B5EF4-FFF2-40B4-BE49-F238E27FC236}">
                <a16:creationId xmlns:a16="http://schemas.microsoft.com/office/drawing/2014/main" id="{BEF9DD1E-98D6-7F60-7276-D62B8297C1F6}"/>
              </a:ext>
            </a:extLst>
          </p:cNvPr>
          <p:cNvPicPr>
            <a:picLocks noChangeAspect="1"/>
          </p:cNvPicPr>
          <p:nvPr/>
        </p:nvPicPr>
        <p:blipFill>
          <a:blip r:embed="rId5"/>
          <a:stretch>
            <a:fillRect/>
          </a:stretch>
        </p:blipFill>
        <p:spPr>
          <a:xfrm>
            <a:off x="8022038" y="1065571"/>
            <a:ext cx="2992949" cy="2442762"/>
          </a:xfrm>
          <a:prstGeom prst="rect">
            <a:avLst/>
          </a:prstGeom>
        </p:spPr>
      </p:pic>
      <p:pic>
        <p:nvPicPr>
          <p:cNvPr id="18" name="Picture 17">
            <a:extLst>
              <a:ext uri="{FF2B5EF4-FFF2-40B4-BE49-F238E27FC236}">
                <a16:creationId xmlns:a16="http://schemas.microsoft.com/office/drawing/2014/main" id="{82BB9A4A-DCA4-0FB5-F063-4684153B46B0}"/>
              </a:ext>
            </a:extLst>
          </p:cNvPr>
          <p:cNvPicPr>
            <a:picLocks noChangeAspect="1"/>
          </p:cNvPicPr>
          <p:nvPr/>
        </p:nvPicPr>
        <p:blipFill>
          <a:blip r:embed="rId6"/>
          <a:stretch>
            <a:fillRect/>
          </a:stretch>
        </p:blipFill>
        <p:spPr>
          <a:xfrm>
            <a:off x="4484971" y="1035095"/>
            <a:ext cx="2279965" cy="2473237"/>
          </a:xfrm>
          <a:prstGeom prst="rect">
            <a:avLst/>
          </a:prstGeom>
        </p:spPr>
      </p:pic>
    </p:spTree>
    <p:extLst>
      <p:ext uri="{BB962C8B-B14F-4D97-AF65-F5344CB8AC3E}">
        <p14:creationId xmlns:p14="http://schemas.microsoft.com/office/powerpoint/2010/main" val="94200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188E2-8A8E-63B1-7639-87B042449E01}"/>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6BA30227-5E4B-94E0-CA5C-142650DA7239}"/>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Load Evaluation</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1AEF2275-3AF0-CF3B-40BE-22AA61709763}"/>
              </a:ext>
            </a:extLst>
          </p:cNvPr>
          <p:cNvSpPr txBox="1"/>
          <p:nvPr/>
        </p:nvSpPr>
        <p:spPr>
          <a:xfrm>
            <a:off x="399064" y="1015712"/>
            <a:ext cx="11267999" cy="1384995"/>
          </a:xfrm>
          <a:prstGeom prst="rect">
            <a:avLst/>
          </a:prstGeom>
          <a:noFill/>
        </p:spPr>
        <p:txBody>
          <a:bodyPr wrap="square" rtlCol="0">
            <a:spAutoFit/>
          </a:bodyPr>
          <a:lstStyle/>
          <a:p>
            <a:pPr marL="171450" indent="-171450">
              <a:buFontTx/>
              <a:buChar char="-"/>
            </a:pPr>
            <a:r>
              <a:rPr lang="en-US" sz="1050" dirty="0"/>
              <a:t>Every shipment that arrives at our DCs goes through an audit to make sure it passes SBH receiving standards. These audits occur for all inbound shipments on a PO level. The audit is completed to ensure swift and accurate receiving, ultimately leading to timely and accurate payments.</a:t>
            </a:r>
          </a:p>
          <a:p>
            <a:pPr marL="171450" indent="-171450">
              <a:buFontTx/>
              <a:buChar char="-"/>
            </a:pPr>
            <a:endParaRPr lang="en-US" sz="1050" dirty="0"/>
          </a:p>
          <a:p>
            <a:pPr marL="171450" indent="-171450">
              <a:buFontTx/>
              <a:buChar char="-"/>
            </a:pPr>
            <a:r>
              <a:rPr lang="en-US" sz="1050" dirty="0"/>
              <a:t>The answer to each task will either be </a:t>
            </a:r>
            <a:r>
              <a:rPr lang="en-US" sz="1050" b="1" dirty="0">
                <a:solidFill>
                  <a:schemeClr val="accent6"/>
                </a:solidFill>
              </a:rPr>
              <a:t>YES</a:t>
            </a:r>
            <a:r>
              <a:rPr lang="en-US" sz="1050" b="1" dirty="0"/>
              <a:t>, </a:t>
            </a:r>
            <a:r>
              <a:rPr lang="en-US" sz="1050" b="1" dirty="0">
                <a:solidFill>
                  <a:srgbClr val="C00000"/>
                </a:solidFill>
              </a:rPr>
              <a:t>NO</a:t>
            </a:r>
            <a:r>
              <a:rPr lang="en-US" sz="1050" b="1" dirty="0"/>
              <a:t> </a:t>
            </a:r>
            <a:r>
              <a:rPr lang="en-US" sz="1050" dirty="0"/>
              <a:t>or</a:t>
            </a:r>
            <a:r>
              <a:rPr lang="en-US" sz="1050" b="1" dirty="0"/>
              <a:t> </a:t>
            </a:r>
            <a:r>
              <a:rPr lang="en-US" sz="1050" b="1" dirty="0">
                <a:solidFill>
                  <a:srgbClr val="FFC000"/>
                </a:solidFill>
              </a:rPr>
              <a:t>N/A</a:t>
            </a:r>
            <a:r>
              <a:rPr lang="en-US" sz="1050" b="1" dirty="0"/>
              <a:t>. 	</a:t>
            </a:r>
            <a:r>
              <a:rPr lang="en-US" sz="1050" b="1" dirty="0">
                <a:solidFill>
                  <a:srgbClr val="0070C0"/>
                </a:solidFill>
              </a:rPr>
              <a:t>Load Evaluation % per PO = { [ (Count of YES) + (Count of N/A) ] / 16 } * 100</a:t>
            </a:r>
          </a:p>
          <a:p>
            <a:pPr marL="171450" indent="-171450">
              <a:buFontTx/>
              <a:buChar char="-"/>
            </a:pPr>
            <a:r>
              <a:rPr lang="en-US" sz="1050" dirty="0"/>
              <a:t> </a:t>
            </a:r>
          </a:p>
          <a:p>
            <a:pPr marL="171450" indent="-171450">
              <a:buFontTx/>
              <a:buChar char="-"/>
            </a:pPr>
            <a:r>
              <a:rPr lang="en-US" sz="1050" dirty="0"/>
              <a:t>Below is the list of requirements:</a:t>
            </a:r>
          </a:p>
          <a:p>
            <a:pPr marL="171450" indent="-171450">
              <a:buFontTx/>
              <a:buChar char="-"/>
            </a:pPr>
            <a:endParaRPr lang="en-US" sz="1050" dirty="0"/>
          </a:p>
          <a:p>
            <a:endParaRPr lang="en-US" sz="1050" dirty="0"/>
          </a:p>
        </p:txBody>
      </p:sp>
      <p:pic>
        <p:nvPicPr>
          <p:cNvPr id="3" name="Picture 2">
            <a:extLst>
              <a:ext uri="{FF2B5EF4-FFF2-40B4-BE49-F238E27FC236}">
                <a16:creationId xmlns:a16="http://schemas.microsoft.com/office/drawing/2014/main" id="{34810ACB-5A85-6087-EC06-325BB8BFF005}"/>
              </a:ext>
            </a:extLst>
          </p:cNvPr>
          <p:cNvPicPr>
            <a:picLocks noChangeAspect="1"/>
          </p:cNvPicPr>
          <p:nvPr/>
        </p:nvPicPr>
        <p:blipFill>
          <a:blip r:embed="rId3"/>
          <a:stretch>
            <a:fillRect/>
          </a:stretch>
        </p:blipFill>
        <p:spPr>
          <a:xfrm>
            <a:off x="623618" y="2093719"/>
            <a:ext cx="3306073" cy="3828515"/>
          </a:xfrm>
          <a:prstGeom prst="rect">
            <a:avLst/>
          </a:prstGeom>
        </p:spPr>
      </p:pic>
      <p:pic>
        <p:nvPicPr>
          <p:cNvPr id="5" name="Picture 4">
            <a:extLst>
              <a:ext uri="{FF2B5EF4-FFF2-40B4-BE49-F238E27FC236}">
                <a16:creationId xmlns:a16="http://schemas.microsoft.com/office/drawing/2014/main" id="{D9488B93-442F-7AD1-B58C-F596E7D7321D}"/>
              </a:ext>
            </a:extLst>
          </p:cNvPr>
          <p:cNvPicPr>
            <a:picLocks noChangeAspect="1"/>
          </p:cNvPicPr>
          <p:nvPr/>
        </p:nvPicPr>
        <p:blipFill>
          <a:blip r:embed="rId4"/>
          <a:stretch>
            <a:fillRect/>
          </a:stretch>
        </p:blipFill>
        <p:spPr>
          <a:xfrm>
            <a:off x="6064402" y="2093719"/>
            <a:ext cx="3753994" cy="3828515"/>
          </a:xfrm>
          <a:prstGeom prst="rect">
            <a:avLst/>
          </a:prstGeom>
        </p:spPr>
      </p:pic>
      <p:sp>
        <p:nvSpPr>
          <p:cNvPr id="7" name="Right Brace 6">
            <a:extLst>
              <a:ext uri="{FF2B5EF4-FFF2-40B4-BE49-F238E27FC236}">
                <a16:creationId xmlns:a16="http://schemas.microsoft.com/office/drawing/2014/main" id="{F9D29ABB-7FEF-B200-3AEF-5CD9F0FCBBE4}"/>
              </a:ext>
            </a:extLst>
          </p:cNvPr>
          <p:cNvSpPr/>
          <p:nvPr/>
        </p:nvSpPr>
        <p:spPr>
          <a:xfrm>
            <a:off x="3922518" y="2401368"/>
            <a:ext cx="444381" cy="3520868"/>
          </a:xfrm>
          <a:prstGeom prst="rightBrace">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59DD04E-6210-B492-B4A1-03BDE65FE093}"/>
              </a:ext>
            </a:extLst>
          </p:cNvPr>
          <p:cNvSpPr txBox="1"/>
          <p:nvPr/>
        </p:nvSpPr>
        <p:spPr>
          <a:xfrm>
            <a:off x="4380023" y="3961747"/>
            <a:ext cx="948002" cy="400110"/>
          </a:xfrm>
          <a:prstGeom prst="rect">
            <a:avLst/>
          </a:prstGeom>
          <a:noFill/>
        </p:spPr>
        <p:txBody>
          <a:bodyPr wrap="square" rtlCol="0">
            <a:spAutoFit/>
          </a:bodyPr>
          <a:lstStyle/>
          <a:p>
            <a:pPr algn="ctr"/>
            <a:r>
              <a:rPr lang="en-US" sz="1000" dirty="0"/>
              <a:t>Carton/pallet level audit</a:t>
            </a:r>
          </a:p>
        </p:txBody>
      </p:sp>
      <p:sp>
        <p:nvSpPr>
          <p:cNvPr id="9" name="Right Brace 8">
            <a:extLst>
              <a:ext uri="{FF2B5EF4-FFF2-40B4-BE49-F238E27FC236}">
                <a16:creationId xmlns:a16="http://schemas.microsoft.com/office/drawing/2014/main" id="{C3A22DF9-68E6-492C-7408-A8264A3BCDF9}"/>
              </a:ext>
            </a:extLst>
          </p:cNvPr>
          <p:cNvSpPr/>
          <p:nvPr/>
        </p:nvSpPr>
        <p:spPr>
          <a:xfrm>
            <a:off x="9821119" y="2445920"/>
            <a:ext cx="444381" cy="3450677"/>
          </a:xfrm>
          <a:prstGeom prst="rightBrace">
            <a:avLst>
              <a:gd name="adj1" fmla="val 16025"/>
              <a:gd name="adj2" fmla="val 50000"/>
            </a:avLst>
          </a:prstGeom>
          <a:ln w="285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E846881-F5B0-6B56-9B9F-C56423718227}"/>
              </a:ext>
            </a:extLst>
          </p:cNvPr>
          <p:cNvSpPr txBox="1"/>
          <p:nvPr/>
        </p:nvSpPr>
        <p:spPr>
          <a:xfrm>
            <a:off x="10226554" y="3971203"/>
            <a:ext cx="1032350" cy="400110"/>
          </a:xfrm>
          <a:prstGeom prst="rect">
            <a:avLst/>
          </a:prstGeom>
          <a:noFill/>
        </p:spPr>
        <p:txBody>
          <a:bodyPr wrap="square" rtlCol="0">
            <a:spAutoFit/>
          </a:bodyPr>
          <a:lstStyle/>
          <a:p>
            <a:pPr algn="ctr"/>
            <a:r>
              <a:rPr lang="en-US" sz="1000" dirty="0"/>
              <a:t>Shipment level</a:t>
            </a:r>
          </a:p>
          <a:p>
            <a:pPr algn="ctr"/>
            <a:r>
              <a:rPr lang="en-US" sz="1000" dirty="0"/>
              <a:t>audit</a:t>
            </a:r>
          </a:p>
        </p:txBody>
      </p:sp>
      <p:sp>
        <p:nvSpPr>
          <p:cNvPr id="11" name="TextBox 10">
            <a:extLst>
              <a:ext uri="{FF2B5EF4-FFF2-40B4-BE49-F238E27FC236}">
                <a16:creationId xmlns:a16="http://schemas.microsoft.com/office/drawing/2014/main" id="{15CEB893-A11E-9345-2E3B-9DBC845BA3E7}"/>
              </a:ext>
            </a:extLst>
          </p:cNvPr>
          <p:cNvSpPr txBox="1"/>
          <p:nvPr/>
        </p:nvSpPr>
        <p:spPr>
          <a:xfrm>
            <a:off x="552315" y="6027402"/>
            <a:ext cx="9855890" cy="430887"/>
          </a:xfrm>
          <a:prstGeom prst="rect">
            <a:avLst/>
          </a:prstGeom>
          <a:noFill/>
        </p:spPr>
        <p:txBody>
          <a:bodyPr wrap="square" rtlCol="0">
            <a:spAutoFit/>
          </a:bodyPr>
          <a:lstStyle/>
          <a:p>
            <a:r>
              <a:rPr lang="en-US" sz="1050" i="1" dirty="0"/>
              <a:t>Additional information regarding carton and pallet requirements can be found in the Vendor Requirements Manual here:</a:t>
            </a:r>
          </a:p>
          <a:p>
            <a:r>
              <a:rPr lang="en-US" sz="1050" i="1" dirty="0">
                <a:hlinkClick r:id="rId5"/>
              </a:rPr>
              <a:t>https://www.sallybeauty.com/about/vendor-compliance-guide/</a:t>
            </a:r>
            <a:endParaRPr lang="en-US" sz="1050" i="1" dirty="0"/>
          </a:p>
        </p:txBody>
      </p:sp>
    </p:spTree>
    <p:extLst>
      <p:ext uri="{BB962C8B-B14F-4D97-AF65-F5344CB8AC3E}">
        <p14:creationId xmlns:p14="http://schemas.microsoft.com/office/powerpoint/2010/main" val="27081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ASN Requirement and On Time Delivery – Road To Success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4" y="1015712"/>
            <a:ext cx="11267999" cy="5101397"/>
          </a:xfrm>
          <a:prstGeom prst="rect">
            <a:avLst/>
          </a:prstGeom>
          <a:noFill/>
        </p:spPr>
        <p:txBody>
          <a:bodyPr wrap="square" rtlCol="0">
            <a:spAutoFit/>
          </a:bodyPr>
          <a:lstStyle/>
          <a:p>
            <a:pPr marL="171450" indent="-171450" algn="just">
              <a:buFontTx/>
              <a:buChar char="-"/>
            </a:pPr>
            <a:r>
              <a:rPr lang="en-US" sz="1050" b="1" dirty="0"/>
              <a:t>A shipment is considered ON TIME if:  [Do Not Deliver Before] &lt;= [Appointment Date] &lt;= [Do Not Deliver After]</a:t>
            </a:r>
          </a:p>
          <a:p>
            <a:pPr marL="171450" indent="-171450" algn="just">
              <a:buFontTx/>
              <a:buChar char="-"/>
            </a:pPr>
            <a:endParaRPr lang="en-US" sz="1050" dirty="0"/>
          </a:p>
          <a:p>
            <a:pPr marL="171450" indent="-171450" algn="just">
              <a:buFontTx/>
              <a:buChar char="-"/>
            </a:pPr>
            <a:r>
              <a:rPr lang="en-US" sz="1050" u="sng" dirty="0"/>
              <a:t>Best practices and things to keep in mind:</a:t>
            </a:r>
          </a:p>
          <a:p>
            <a:pPr marL="171450" indent="-171450" algn="just">
              <a:buFontTx/>
              <a:buChar char="-"/>
            </a:pPr>
            <a:endParaRPr lang="en-US" sz="1050" dirty="0"/>
          </a:p>
          <a:p>
            <a:pPr marL="228600" indent="-228600" algn="just">
              <a:buAutoNum type="arabicPeriod"/>
            </a:pPr>
            <a:r>
              <a:rPr lang="en-US" sz="1050" dirty="0"/>
              <a:t>We encourage vendors to </a:t>
            </a:r>
            <a:r>
              <a:rPr lang="en-US" sz="1050" b="1" dirty="0">
                <a:solidFill>
                  <a:schemeClr val="accent6"/>
                </a:solidFill>
              </a:rPr>
              <a:t>ship only once against a PO </a:t>
            </a:r>
            <a:r>
              <a:rPr lang="en-US" sz="1050" dirty="0"/>
              <a:t>but in cases where multiple shipments are required for a single PO, all shipments must have an </a:t>
            </a:r>
            <a:r>
              <a:rPr lang="en-US" sz="1050" b="1" dirty="0">
                <a:solidFill>
                  <a:schemeClr val="accent6"/>
                </a:solidFill>
              </a:rPr>
              <a:t>appointment date within the delivery window</a:t>
            </a:r>
            <a:r>
              <a:rPr lang="en-US" sz="1050" dirty="0"/>
              <a:t>. On-Time is calculated on a PO level. If even 1 of the shipments is outside the window, the entire PO is considered Not On-Time.</a:t>
            </a:r>
          </a:p>
          <a:p>
            <a:pPr marL="228600" indent="-228600" algn="just">
              <a:buAutoNum type="arabicPeriod"/>
            </a:pPr>
            <a:endParaRPr lang="en-US" sz="1050" dirty="0"/>
          </a:p>
          <a:p>
            <a:pPr marL="228600" indent="-228600" algn="just">
              <a:buAutoNum type="arabicPeriod"/>
            </a:pPr>
            <a:r>
              <a:rPr lang="en-US" sz="1050" dirty="0"/>
              <a:t>Shipments arriving at the DC </a:t>
            </a:r>
            <a:r>
              <a:rPr lang="en-US" sz="1050" b="1" dirty="0">
                <a:solidFill>
                  <a:srgbClr val="C00000"/>
                </a:solidFill>
              </a:rPr>
              <a:t>without an appointment will be refused </a:t>
            </a:r>
            <a:r>
              <a:rPr lang="en-US" sz="1050" dirty="0"/>
              <a:t>and will negatively effect on-time.</a:t>
            </a:r>
          </a:p>
          <a:p>
            <a:pPr marL="228600" indent="-228600" algn="just">
              <a:buAutoNum type="arabicPeriod"/>
            </a:pPr>
            <a:endParaRPr lang="en-US" sz="1050" dirty="0"/>
          </a:p>
          <a:p>
            <a:pPr marL="228600" indent="-228600" algn="just">
              <a:buAutoNum type="arabicPeriod"/>
            </a:pPr>
            <a:r>
              <a:rPr lang="en-US" sz="1050" dirty="0"/>
              <a:t>Always aim for the </a:t>
            </a:r>
            <a:r>
              <a:rPr lang="en-US" sz="1050" b="1" dirty="0">
                <a:solidFill>
                  <a:schemeClr val="accent6"/>
                </a:solidFill>
              </a:rPr>
              <a:t>beginning (1st day or 2nd day) of the delivery window </a:t>
            </a:r>
            <a:r>
              <a:rPr lang="en-US" sz="1050" dirty="0"/>
              <a:t>– to account for inclement weather, truck breakdown, lack of dock space at the DC etc.</a:t>
            </a:r>
          </a:p>
          <a:p>
            <a:pPr marL="228600" indent="-228600" algn="just">
              <a:buAutoNum type="arabicPeriod"/>
            </a:pPr>
            <a:endParaRPr lang="en-US" sz="1050" dirty="0"/>
          </a:p>
          <a:p>
            <a:pPr marL="228600" indent="-228600" algn="just">
              <a:buAutoNum type="arabicPeriod"/>
            </a:pPr>
            <a:r>
              <a:rPr lang="en-US" sz="1050" dirty="0"/>
              <a:t>Vendors/Carriers must </a:t>
            </a:r>
            <a:r>
              <a:rPr lang="en-US" sz="1050" b="1" dirty="0">
                <a:solidFill>
                  <a:schemeClr val="accent6"/>
                </a:solidFill>
              </a:rPr>
              <a:t>request for an appointment as early </a:t>
            </a:r>
            <a:r>
              <a:rPr lang="en-US" sz="1050" dirty="0"/>
              <a:t>in the PO life cycle as possible, to have the maximum chance of getting the appointment they ask for (appointment scheduling is first come, first serve).</a:t>
            </a:r>
          </a:p>
          <a:p>
            <a:pPr marL="228600" indent="-228600" algn="just">
              <a:buAutoNum type="arabicPeriod"/>
            </a:pPr>
            <a:endParaRPr lang="en-US" sz="1050" dirty="0"/>
          </a:p>
          <a:p>
            <a:pPr marL="228600" indent="-228600" algn="just">
              <a:buAutoNum type="arabicPeriod"/>
            </a:pPr>
            <a:r>
              <a:rPr lang="en-US" sz="1050" dirty="0"/>
              <a:t>For </a:t>
            </a:r>
            <a:r>
              <a:rPr lang="en-US" sz="1050" b="1" dirty="0"/>
              <a:t>LTL shipments</a:t>
            </a:r>
            <a:r>
              <a:rPr lang="en-US" sz="1050" dirty="0"/>
              <a:t>, after transmitting the ASN, the </a:t>
            </a:r>
            <a:r>
              <a:rPr lang="en-US" sz="1050" b="1" dirty="0">
                <a:solidFill>
                  <a:schemeClr val="accent6"/>
                </a:solidFill>
              </a:rPr>
              <a:t>sooner the carrier emails for an appointment</a:t>
            </a:r>
            <a:r>
              <a:rPr lang="en-US" sz="1050" dirty="0"/>
              <a:t>, the higher chance they have of getting the appointment date this requested for. It is extremely difficult to provide appointments last minute since the DCs receiving schedule can potentially fill up days in advance.</a:t>
            </a:r>
          </a:p>
          <a:p>
            <a:pPr marL="228600" indent="-228600" algn="just">
              <a:buAutoNum type="arabicPeriod"/>
            </a:pPr>
            <a:endParaRPr lang="en-US" sz="1050" dirty="0"/>
          </a:p>
          <a:p>
            <a:pPr marL="228600" indent="-228600" algn="just">
              <a:buAutoNum type="arabicPeriod"/>
            </a:pPr>
            <a:r>
              <a:rPr lang="en-US" sz="1050" dirty="0"/>
              <a:t>For </a:t>
            </a:r>
            <a:r>
              <a:rPr lang="en-US" sz="1050" b="1" dirty="0"/>
              <a:t>FTL shipments</a:t>
            </a:r>
            <a:r>
              <a:rPr lang="en-US" sz="1050" dirty="0"/>
              <a:t>, make sure the </a:t>
            </a:r>
            <a:r>
              <a:rPr lang="en-US" sz="1050" b="1" dirty="0">
                <a:solidFill>
                  <a:schemeClr val="accent6"/>
                </a:solidFill>
              </a:rPr>
              <a:t>ASN has been transmitted via EDI before the truck arrives </a:t>
            </a:r>
            <a:r>
              <a:rPr lang="en-US" sz="1050" dirty="0"/>
              <a:t>at the dock. Without an ASN, the truck will be sent back, and a new appointment will be issued. There is no guarantee that this new appointment will be inside the delivery window.</a:t>
            </a:r>
          </a:p>
          <a:p>
            <a:pPr marL="228600" indent="-228600" algn="just">
              <a:buAutoNum type="arabicPeriod"/>
            </a:pPr>
            <a:endParaRPr lang="en-US" sz="1050" dirty="0"/>
          </a:p>
          <a:p>
            <a:pPr marL="228600" indent="-228600" algn="just">
              <a:buAutoNum type="arabicPeriod"/>
            </a:pPr>
            <a:r>
              <a:rPr lang="en-US" sz="1050" dirty="0"/>
              <a:t>Systematically, the </a:t>
            </a:r>
            <a:r>
              <a:rPr lang="en-US" sz="1050" b="1" dirty="0">
                <a:solidFill>
                  <a:srgbClr val="C00000"/>
                </a:solidFill>
              </a:rPr>
              <a:t>Delivery Window will never be changed</a:t>
            </a:r>
            <a:r>
              <a:rPr lang="en-US" sz="1050" dirty="0"/>
              <a:t>, unless a date change is communicated to us via the EDI 855 Acknowledgement.</a:t>
            </a:r>
          </a:p>
          <a:p>
            <a:pPr marL="228600" indent="-228600" algn="just">
              <a:buAutoNum type="arabicPeriod"/>
            </a:pPr>
            <a:endParaRPr lang="en-US" sz="1050" dirty="0"/>
          </a:p>
          <a:p>
            <a:pPr marL="228600" indent="-228600" algn="just">
              <a:buAutoNum type="arabicPeriod"/>
            </a:pPr>
            <a:r>
              <a:rPr lang="en-US" sz="1050" dirty="0"/>
              <a:t>You might want to </a:t>
            </a:r>
            <a:r>
              <a:rPr lang="en-US" sz="1050" b="1" dirty="0">
                <a:solidFill>
                  <a:schemeClr val="accent6"/>
                </a:solidFill>
              </a:rPr>
              <a:t>revisit your lead times </a:t>
            </a:r>
            <a:r>
              <a:rPr lang="en-US" sz="1050" dirty="0"/>
              <a:t>in our systems if you feel you don’t have enough time to pick/pack/ship/deliver product to our DCs. The link to do so can be found here - </a:t>
            </a:r>
            <a:r>
              <a:rPr lang="en-US" sz="1050" dirty="0">
                <a:hlinkClick r:id="rId3"/>
              </a:rPr>
              <a:t>https://c6eib458.caspio.com/dp/68718000abbea713e0b9487fa0c6</a:t>
            </a:r>
            <a:endParaRPr lang="en-US" sz="1050" dirty="0"/>
          </a:p>
          <a:p>
            <a:pPr marL="228600" indent="-228600" algn="just">
              <a:buAutoNum type="arabicPeriod"/>
            </a:pPr>
            <a:endParaRPr lang="en-US" sz="1050" dirty="0"/>
          </a:p>
          <a:p>
            <a:pPr marL="228600" indent="-228600" algn="just">
              <a:buAutoNum type="arabicPeriod"/>
            </a:pPr>
            <a:r>
              <a:rPr lang="en-US" sz="1050" dirty="0"/>
              <a:t>Make sure carriers </a:t>
            </a:r>
            <a:r>
              <a:rPr lang="en-US" sz="1050" b="1" dirty="0">
                <a:solidFill>
                  <a:srgbClr val="C00000"/>
                </a:solidFill>
              </a:rPr>
              <a:t>do not consolidate LTL shipments </a:t>
            </a:r>
            <a:r>
              <a:rPr lang="en-US" sz="1050" dirty="0"/>
              <a:t>at their terminals after picking up from vendors’ pick-up points. So, they make be picked up on time but are delivered to SBH late. The appointment exceptions filed give visibility to instances of this happening.</a:t>
            </a:r>
          </a:p>
          <a:p>
            <a:pPr marL="228600" indent="-228600" algn="just">
              <a:buAutoNum type="arabicPeriod"/>
            </a:pPr>
            <a:endParaRPr lang="en-US" sz="1050" dirty="0"/>
          </a:p>
          <a:p>
            <a:pPr marL="228600" indent="-228600" algn="just">
              <a:buAutoNum type="arabicPeriod"/>
            </a:pPr>
            <a:endParaRPr lang="en-US" sz="1050" dirty="0"/>
          </a:p>
          <a:p>
            <a:pPr algn="just"/>
            <a:r>
              <a:rPr lang="en-US" sz="1050" i="1" dirty="0">
                <a:solidFill>
                  <a:srgbClr val="0070C0"/>
                </a:solidFill>
              </a:rPr>
              <a:t>With the introduction of Manhattan Active (new warehouse management system) starting FY26, shipments will not be scheduled without an ASN. Unfortunately, we cannot make any exceptions to this rule as the new warehouse management system will not allow it. No ASN, no appointment, no delivery.</a:t>
            </a:r>
          </a:p>
        </p:txBody>
      </p:sp>
    </p:spTree>
    <p:extLst>
      <p:ext uri="{BB962C8B-B14F-4D97-AF65-F5344CB8AC3E}">
        <p14:creationId xmlns:p14="http://schemas.microsoft.com/office/powerpoint/2010/main" val="416674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A73DC-0384-3C14-9704-9C32B20F3B03}"/>
            </a:ext>
          </a:extLst>
        </p:cNvPr>
        <p:cNvGrpSpPr/>
        <p:nvPr/>
      </p:nvGrpSpPr>
      <p:grpSpPr>
        <a:xfrm>
          <a:off x="0" y="0"/>
          <a:ext cx="0" cy="0"/>
          <a:chOff x="0" y="0"/>
          <a:chExt cx="0" cy="0"/>
        </a:xfrm>
      </p:grpSpPr>
      <p:sp>
        <p:nvSpPr>
          <p:cNvPr id="6" name="Google Shape;115;g1d02b330258_0_5">
            <a:extLst>
              <a:ext uri="{FF2B5EF4-FFF2-40B4-BE49-F238E27FC236}">
                <a16:creationId xmlns:a16="http://schemas.microsoft.com/office/drawing/2014/main" id="{5B00319D-4EFA-36A5-5054-4896D335A9E8}"/>
              </a:ext>
            </a:extLst>
          </p:cNvPr>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To Summarize</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3F264D27-DBBD-15DB-F793-3EF822657973}"/>
              </a:ext>
            </a:extLst>
          </p:cNvPr>
          <p:cNvSpPr txBox="1"/>
          <p:nvPr/>
        </p:nvSpPr>
        <p:spPr>
          <a:xfrm>
            <a:off x="8803899" y="4167660"/>
            <a:ext cx="2736792" cy="1384995"/>
          </a:xfrm>
          <a:prstGeom prst="rect">
            <a:avLst/>
          </a:prstGeom>
          <a:noFill/>
        </p:spPr>
        <p:txBody>
          <a:bodyPr wrap="square" rtlCol="0">
            <a:spAutoFit/>
          </a:bodyPr>
          <a:lstStyle/>
          <a:p>
            <a:pPr algn="just"/>
            <a:r>
              <a:rPr lang="en-US" sz="1400" dirty="0"/>
              <a:t>An ASN is required for scheduling all inbound shipments and appointments must be requested within the delivery window for each PO, as early as possible.</a:t>
            </a:r>
          </a:p>
        </p:txBody>
      </p:sp>
      <p:pic>
        <p:nvPicPr>
          <p:cNvPr id="2" name="Picture 1">
            <a:extLst>
              <a:ext uri="{FF2B5EF4-FFF2-40B4-BE49-F238E27FC236}">
                <a16:creationId xmlns:a16="http://schemas.microsoft.com/office/drawing/2014/main" id="{1A286BC7-A38C-9D36-19B7-3D6243AFBBA2}"/>
              </a:ext>
            </a:extLst>
          </p:cNvPr>
          <p:cNvPicPr>
            <a:picLocks noChangeAspect="1"/>
          </p:cNvPicPr>
          <p:nvPr/>
        </p:nvPicPr>
        <p:blipFill>
          <a:blip r:embed="rId3"/>
          <a:stretch>
            <a:fillRect/>
          </a:stretch>
        </p:blipFill>
        <p:spPr>
          <a:xfrm>
            <a:off x="4736987" y="1378287"/>
            <a:ext cx="2592156" cy="2442763"/>
          </a:xfrm>
          <a:prstGeom prst="rect">
            <a:avLst/>
          </a:prstGeom>
        </p:spPr>
      </p:pic>
      <p:sp>
        <p:nvSpPr>
          <p:cNvPr id="4" name="TextBox 3">
            <a:extLst>
              <a:ext uri="{FF2B5EF4-FFF2-40B4-BE49-F238E27FC236}">
                <a16:creationId xmlns:a16="http://schemas.microsoft.com/office/drawing/2014/main" id="{8AD0E041-CAB6-1176-7BDF-9FC167BB4ACE}"/>
              </a:ext>
            </a:extLst>
          </p:cNvPr>
          <p:cNvSpPr txBox="1"/>
          <p:nvPr/>
        </p:nvSpPr>
        <p:spPr>
          <a:xfrm>
            <a:off x="450528" y="4166219"/>
            <a:ext cx="2736792" cy="1169551"/>
          </a:xfrm>
          <a:prstGeom prst="rect">
            <a:avLst/>
          </a:prstGeom>
          <a:noFill/>
        </p:spPr>
        <p:txBody>
          <a:bodyPr wrap="square">
            <a:spAutoFit/>
          </a:bodyPr>
          <a:lstStyle/>
          <a:p>
            <a:pPr algn="just"/>
            <a:r>
              <a:rPr lang="en-US" sz="1400" dirty="0"/>
              <a:t>Use the correct header-level and line-level EDI codes to ensure smooth flow of product. The Acknowledgement must match the ASN and the Invoice.</a:t>
            </a:r>
          </a:p>
        </p:txBody>
      </p:sp>
      <p:sp>
        <p:nvSpPr>
          <p:cNvPr id="7" name="TextBox 6">
            <a:extLst>
              <a:ext uri="{FF2B5EF4-FFF2-40B4-BE49-F238E27FC236}">
                <a16:creationId xmlns:a16="http://schemas.microsoft.com/office/drawing/2014/main" id="{6E5B3BF7-4146-CA6F-EAB1-489E17CD717A}"/>
              </a:ext>
            </a:extLst>
          </p:cNvPr>
          <p:cNvSpPr txBox="1"/>
          <p:nvPr/>
        </p:nvSpPr>
        <p:spPr>
          <a:xfrm>
            <a:off x="4664669" y="4154121"/>
            <a:ext cx="2736792" cy="1384995"/>
          </a:xfrm>
          <a:prstGeom prst="rect">
            <a:avLst/>
          </a:prstGeom>
          <a:noFill/>
        </p:spPr>
        <p:txBody>
          <a:bodyPr wrap="square">
            <a:spAutoFit/>
          </a:bodyPr>
          <a:lstStyle/>
          <a:p>
            <a:pPr algn="just"/>
            <a:r>
              <a:rPr lang="en-US" sz="1400" dirty="0"/>
              <a:t>Cartons, pallets and packing slips must be up to SBH compliance standards. All shipments are also evaluated based on label requirements and appointment/ASN punctuality.</a:t>
            </a:r>
          </a:p>
        </p:txBody>
      </p:sp>
      <p:pic>
        <p:nvPicPr>
          <p:cNvPr id="1026" name="Picture 2" descr="EDI 101">
            <a:extLst>
              <a:ext uri="{FF2B5EF4-FFF2-40B4-BE49-F238E27FC236}">
                <a16:creationId xmlns:a16="http://schemas.microsoft.com/office/drawing/2014/main" id="{2C0DF61C-5DFB-178B-A0A6-BEA2490A6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2" y="1453197"/>
            <a:ext cx="2292945" cy="2292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 time - Free time and date icons">
            <a:extLst>
              <a:ext uri="{FF2B5EF4-FFF2-40B4-BE49-F238E27FC236}">
                <a16:creationId xmlns:a16="http://schemas.microsoft.com/office/drawing/2014/main" id="{17B40A5C-3739-2335-17FF-B648E9850D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733" y="152810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947AF1-2EF7-66F2-3794-DBC85241620B}"/>
              </a:ext>
            </a:extLst>
          </p:cNvPr>
          <p:cNvSpPr txBox="1"/>
          <p:nvPr/>
        </p:nvSpPr>
        <p:spPr>
          <a:xfrm>
            <a:off x="3047238" y="3244334"/>
            <a:ext cx="6094476" cy="369332"/>
          </a:xfrm>
          <a:prstGeom prst="rect">
            <a:avLst/>
          </a:prstGeom>
          <a:noFill/>
        </p:spPr>
        <p:txBody>
          <a:bodyPr wrap="square">
            <a:spAutoFit/>
          </a:bodyPr>
          <a:lstStyle/>
          <a:p>
            <a:r>
              <a:rPr lang="en-US" dirty="0"/>
              <a:t>https://pcaralteryx01/gallery/#!/app</a:t>
            </a:r>
          </a:p>
        </p:txBody>
      </p:sp>
    </p:spTree>
    <p:extLst>
      <p:ext uri="{BB962C8B-B14F-4D97-AF65-F5344CB8AC3E}">
        <p14:creationId xmlns:p14="http://schemas.microsoft.com/office/powerpoint/2010/main" val="224758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0B8E8-80B8-3DC0-0D02-3B0CC01B04F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C58188F-35C2-8438-F181-E91CD372B694}"/>
              </a:ext>
            </a:extLst>
          </p:cNvPr>
          <p:cNvSpPr/>
          <p:nvPr/>
        </p:nvSpPr>
        <p:spPr>
          <a:xfrm>
            <a:off x="0" y="-6990"/>
            <a:ext cx="8332728" cy="6874186"/>
          </a:xfrm>
          <a:prstGeom prst="rect">
            <a:avLst/>
          </a:prstGeom>
          <a:solidFill>
            <a:srgbClr val="9706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4ACEBD-0B17-185A-19F1-6E1DA44C32A7}"/>
              </a:ext>
            </a:extLst>
          </p:cNvPr>
          <p:cNvPicPr>
            <a:picLocks noChangeAspect="1"/>
          </p:cNvPicPr>
          <p:nvPr/>
        </p:nvPicPr>
        <p:blipFill>
          <a:blip r:embed="rId2"/>
          <a:srcRect l="1000" r="4052"/>
          <a:stretch/>
        </p:blipFill>
        <p:spPr>
          <a:xfrm>
            <a:off x="6374983" y="-6990"/>
            <a:ext cx="5933607" cy="6874186"/>
          </a:xfrm>
          <a:prstGeom prst="rect">
            <a:avLst/>
          </a:prstGeom>
        </p:spPr>
      </p:pic>
      <p:sp>
        <p:nvSpPr>
          <p:cNvPr id="9" name="Subtitle 2">
            <a:extLst>
              <a:ext uri="{FF2B5EF4-FFF2-40B4-BE49-F238E27FC236}">
                <a16:creationId xmlns:a16="http://schemas.microsoft.com/office/drawing/2014/main" id="{018CCE4E-AC36-3181-A57F-AFA031084AC9}"/>
              </a:ext>
            </a:extLst>
          </p:cNvPr>
          <p:cNvSpPr txBox="1">
            <a:spLocks/>
          </p:cNvSpPr>
          <p:nvPr/>
        </p:nvSpPr>
        <p:spPr>
          <a:xfrm>
            <a:off x="145142" y="288601"/>
            <a:ext cx="4992914" cy="512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DM Mono" panose="020B0509040201040103" pitchFamily="49" charset="77"/>
              </a:rPr>
              <a:t>November 2025</a:t>
            </a:r>
          </a:p>
        </p:txBody>
      </p:sp>
      <p:pic>
        <p:nvPicPr>
          <p:cNvPr id="19" name="Picture 18" descr="A red and black logo&#10;&#10;Description automatically generated">
            <a:extLst>
              <a:ext uri="{FF2B5EF4-FFF2-40B4-BE49-F238E27FC236}">
                <a16:creationId xmlns:a16="http://schemas.microsoft.com/office/drawing/2014/main" id="{0A4EE48A-3935-574F-4B5F-F5E90D6D65E9}"/>
              </a:ext>
            </a:extLst>
          </p:cNvPr>
          <p:cNvPicPr>
            <a:picLocks noChangeAspect="1"/>
          </p:cNvPicPr>
          <p:nvPr/>
        </p:nvPicPr>
        <p:blipFill>
          <a:blip r:embed="rId3"/>
          <a:stretch>
            <a:fillRect/>
          </a:stretch>
        </p:blipFill>
        <p:spPr>
          <a:xfrm rot="16200000">
            <a:off x="2137488" y="2430784"/>
            <a:ext cx="6528217" cy="2026411"/>
          </a:xfrm>
          <a:prstGeom prst="rect">
            <a:avLst/>
          </a:prstGeom>
        </p:spPr>
      </p:pic>
      <p:sp>
        <p:nvSpPr>
          <p:cNvPr id="12" name="Title 1">
            <a:extLst>
              <a:ext uri="{FF2B5EF4-FFF2-40B4-BE49-F238E27FC236}">
                <a16:creationId xmlns:a16="http://schemas.microsoft.com/office/drawing/2014/main" id="{1782D9DD-CD7B-CC64-579C-3ED03713EB1F}"/>
              </a:ext>
            </a:extLst>
          </p:cNvPr>
          <p:cNvSpPr>
            <a:spLocks noGrp="1"/>
          </p:cNvSpPr>
          <p:nvPr>
            <p:ph type="ctrTitle"/>
          </p:nvPr>
        </p:nvSpPr>
        <p:spPr>
          <a:xfrm>
            <a:off x="64531" y="1540364"/>
            <a:ext cx="4541975" cy="2352944"/>
          </a:xfrm>
        </p:spPr>
        <p:txBody>
          <a:bodyPr>
            <a:normAutofit/>
          </a:bodyPr>
          <a:lstStyle/>
          <a:p>
            <a:pPr>
              <a:lnSpc>
                <a:spcPct val="100000"/>
              </a:lnSpc>
            </a:pPr>
            <a:r>
              <a:rPr lang="en-US" sz="4000" dirty="0">
                <a:solidFill>
                  <a:srgbClr val="FFE0E3"/>
                </a:solidFill>
                <a:latin typeface="Archivo" pitchFamily="2" charset="77"/>
                <a:ea typeface="Verdana" panose="020B0604030504040204" pitchFamily="34" charset="0"/>
                <a:cs typeface="Archivo" pitchFamily="2" charset="77"/>
              </a:rPr>
              <a:t>Vendor Performance</a:t>
            </a:r>
            <a:br>
              <a:rPr lang="en-US" sz="4000" dirty="0">
                <a:solidFill>
                  <a:srgbClr val="FFE0E3"/>
                </a:solidFill>
                <a:latin typeface="Archivo" pitchFamily="2" charset="77"/>
                <a:ea typeface="Verdana" panose="020B0604030504040204" pitchFamily="34" charset="0"/>
                <a:cs typeface="Archivo" pitchFamily="2" charset="77"/>
              </a:rPr>
            </a:br>
            <a:r>
              <a:rPr lang="en-US" sz="4000" dirty="0">
                <a:solidFill>
                  <a:srgbClr val="FFE0E3"/>
                </a:solidFill>
                <a:latin typeface="Archivo" pitchFamily="2" charset="77"/>
                <a:ea typeface="Verdana" panose="020B0604030504040204" pitchFamily="34" charset="0"/>
                <a:cs typeface="Archivo" pitchFamily="2" charset="77"/>
              </a:rPr>
              <a:t>Webinar</a:t>
            </a:r>
            <a:br>
              <a:rPr lang="en-US" sz="4000" dirty="0">
                <a:solidFill>
                  <a:srgbClr val="FFE0E3"/>
                </a:solidFill>
                <a:latin typeface="Archivo" pitchFamily="2" charset="77"/>
                <a:ea typeface="Verdana" panose="020B0604030504040204" pitchFamily="34" charset="0"/>
                <a:cs typeface="Archivo" pitchFamily="2" charset="77"/>
              </a:rPr>
            </a:br>
            <a:r>
              <a:rPr lang="en-US" sz="4000" dirty="0">
                <a:solidFill>
                  <a:srgbClr val="FFE0E3"/>
                </a:solidFill>
                <a:latin typeface="Archivo" pitchFamily="2" charset="77"/>
                <a:ea typeface="Verdana" panose="020B0604030504040204" pitchFamily="34" charset="0"/>
                <a:cs typeface="Archivo" pitchFamily="2" charset="77"/>
              </a:rPr>
              <a:t>Q1 FY2026</a:t>
            </a:r>
          </a:p>
        </p:txBody>
      </p:sp>
      <p:sp>
        <p:nvSpPr>
          <p:cNvPr id="2" name="Subtitle 2">
            <a:extLst>
              <a:ext uri="{FF2B5EF4-FFF2-40B4-BE49-F238E27FC236}">
                <a16:creationId xmlns:a16="http://schemas.microsoft.com/office/drawing/2014/main" id="{E26A3B18-0F11-985E-D532-F0DB41233F25}"/>
              </a:ext>
            </a:extLst>
          </p:cNvPr>
          <p:cNvSpPr txBox="1">
            <a:spLocks/>
          </p:cNvSpPr>
          <p:nvPr/>
        </p:nvSpPr>
        <p:spPr>
          <a:xfrm>
            <a:off x="168781" y="5094542"/>
            <a:ext cx="4992914" cy="11287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dirty="0">
                <a:solidFill>
                  <a:schemeClr val="bg1"/>
                </a:solidFill>
                <a:latin typeface="Congenial SemiBold" panose="02000503040000020004" pitchFamily="2" charset="0"/>
              </a:rPr>
              <a:t>Sidharth Bashyam - </a:t>
            </a:r>
            <a:r>
              <a:rPr lang="en-US" sz="1000" i="1" dirty="0">
                <a:solidFill>
                  <a:schemeClr val="bg1"/>
                </a:solidFill>
                <a:latin typeface="Congenial Light" panose="02000503040000020004" pitchFamily="2" charset="0"/>
              </a:rPr>
              <a:t>Manager</a:t>
            </a:r>
          </a:p>
          <a:p>
            <a:pPr algn="l"/>
            <a:r>
              <a:rPr lang="en-US" sz="1000" dirty="0">
                <a:solidFill>
                  <a:schemeClr val="bg1"/>
                </a:solidFill>
                <a:latin typeface="Congenial SemiBold" panose="02000503040000020004" pitchFamily="2" charset="0"/>
              </a:rPr>
              <a:t>Jeff Green - </a:t>
            </a:r>
            <a:r>
              <a:rPr lang="en-US" sz="1000" i="1" dirty="0">
                <a:solidFill>
                  <a:schemeClr val="bg1"/>
                </a:solidFill>
                <a:latin typeface="Congenial Light" panose="02000503040000020004" pitchFamily="2" charset="0"/>
              </a:rPr>
              <a:t>EDI Manager</a:t>
            </a:r>
          </a:p>
          <a:p>
            <a:pPr algn="l"/>
            <a:r>
              <a:rPr lang="en-US" sz="1000" dirty="0">
                <a:solidFill>
                  <a:schemeClr val="bg1"/>
                </a:solidFill>
                <a:latin typeface="Congenial SemiBold" panose="02000503040000020004" pitchFamily="2" charset="0"/>
              </a:rPr>
              <a:t>James Tarvin - </a:t>
            </a:r>
            <a:r>
              <a:rPr lang="en-US" sz="1000" i="1" dirty="0">
                <a:solidFill>
                  <a:schemeClr val="bg1"/>
                </a:solidFill>
                <a:latin typeface="Congenial Light" panose="02000503040000020004" pitchFamily="2" charset="0"/>
              </a:rPr>
              <a:t>Data Systems Coordinator</a:t>
            </a:r>
          </a:p>
          <a:p>
            <a:pPr algn="l"/>
            <a:r>
              <a:rPr lang="en-US" sz="1000" dirty="0">
                <a:solidFill>
                  <a:schemeClr val="bg1"/>
                </a:solidFill>
                <a:latin typeface="Congenial SemiBold" panose="02000503040000020004" pitchFamily="2" charset="0"/>
              </a:rPr>
              <a:t>Krissy Casey - </a:t>
            </a:r>
            <a:r>
              <a:rPr lang="en-US" sz="1000" i="1" dirty="0">
                <a:solidFill>
                  <a:schemeClr val="bg1"/>
                </a:solidFill>
                <a:latin typeface="Congenial Light" panose="02000503040000020004" pitchFamily="2" charset="0"/>
              </a:rPr>
              <a:t>Sr Analyst</a:t>
            </a:r>
          </a:p>
          <a:p>
            <a:pPr algn="l"/>
            <a:endParaRPr lang="en-US" sz="1000" i="1" dirty="0">
              <a:solidFill>
                <a:schemeClr val="bg1"/>
              </a:solidFill>
              <a:latin typeface="Congenial Light" panose="02000503040000020004" pitchFamily="2" charset="0"/>
            </a:endParaRPr>
          </a:p>
        </p:txBody>
      </p:sp>
    </p:spTree>
    <p:extLst>
      <p:ext uri="{BB962C8B-B14F-4D97-AF65-F5344CB8AC3E}">
        <p14:creationId xmlns:p14="http://schemas.microsoft.com/office/powerpoint/2010/main" val="4012893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9F69-71EC-62BE-072F-01A9F78FC07B}"/>
            </a:ext>
          </a:extLst>
        </p:cNvPr>
        <p:cNvGrpSpPr/>
        <p:nvPr/>
      </p:nvGrpSpPr>
      <p:grpSpPr>
        <a:xfrm>
          <a:off x="0" y="0"/>
          <a:ext cx="0" cy="0"/>
          <a:chOff x="0" y="0"/>
          <a:chExt cx="0" cy="0"/>
        </a:xfrm>
      </p:grpSpPr>
      <p:pic>
        <p:nvPicPr>
          <p:cNvPr id="1032" name="Picture 8" descr="A white background with black dots&#10;&#10;Description automatically generated">
            <a:extLst>
              <a:ext uri="{FF2B5EF4-FFF2-40B4-BE49-F238E27FC236}">
                <a16:creationId xmlns:a16="http://schemas.microsoft.com/office/drawing/2014/main" id="{CBE46C81-CD26-8E5E-71D7-14C865F83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754EFC4-520D-BFDD-F27E-6B954488AC21}"/>
              </a:ext>
            </a:extLst>
          </p:cNvPr>
          <p:cNvSpPr txBox="1">
            <a:spLocks/>
          </p:cNvSpPr>
          <p:nvPr/>
        </p:nvSpPr>
        <p:spPr>
          <a:xfrm>
            <a:off x="1692166" y="2601800"/>
            <a:ext cx="2343808" cy="1257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800" dirty="0">
                <a:latin typeface="DM Sans 14pt" pitchFamily="2" charset="77"/>
                <a:cs typeface="Futura" panose="020B0602020204020303" pitchFamily="34" charset="-79"/>
              </a:rPr>
              <a:t>Establish compliance requirements and KPIs, develop compliance reporting</a:t>
            </a:r>
            <a:endParaRPr lang="en-US" sz="1800" b="1" i="1" dirty="0">
              <a:latin typeface="DM Sans 14pt" pitchFamily="2" charset="77"/>
              <a:cs typeface="Futura" panose="020B0602020204020303" pitchFamily="34" charset="-79"/>
            </a:endParaRPr>
          </a:p>
        </p:txBody>
      </p:sp>
      <p:sp>
        <p:nvSpPr>
          <p:cNvPr id="8" name="Title 1">
            <a:extLst>
              <a:ext uri="{FF2B5EF4-FFF2-40B4-BE49-F238E27FC236}">
                <a16:creationId xmlns:a16="http://schemas.microsoft.com/office/drawing/2014/main" id="{B6E550EE-56ED-83E2-88EA-CF69B75E807F}"/>
              </a:ext>
            </a:extLst>
          </p:cNvPr>
          <p:cNvSpPr txBox="1">
            <a:spLocks/>
          </p:cNvSpPr>
          <p:nvPr/>
        </p:nvSpPr>
        <p:spPr>
          <a:xfrm>
            <a:off x="4850524" y="2601799"/>
            <a:ext cx="2343808" cy="1257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2000" dirty="0">
                <a:latin typeface="DM Sans 14pt" pitchFamily="2" charset="77"/>
                <a:cs typeface="Futura" panose="020B0602020204020303" pitchFamily="34" charset="-79"/>
              </a:rPr>
              <a:t>100% use of EDI for all communication and documents transfer</a:t>
            </a:r>
            <a:endParaRPr lang="en-US" sz="2000" b="1" i="1" dirty="0">
              <a:latin typeface="DM Sans 14pt" pitchFamily="2" charset="77"/>
              <a:cs typeface="Futura" panose="020B0602020204020303" pitchFamily="34" charset="-79"/>
            </a:endParaRPr>
          </a:p>
        </p:txBody>
      </p:sp>
      <p:sp>
        <p:nvSpPr>
          <p:cNvPr id="9" name="Title 1">
            <a:extLst>
              <a:ext uri="{FF2B5EF4-FFF2-40B4-BE49-F238E27FC236}">
                <a16:creationId xmlns:a16="http://schemas.microsoft.com/office/drawing/2014/main" id="{0F601573-8D9A-4747-AB0E-DAC6EB0CBD8A}"/>
              </a:ext>
            </a:extLst>
          </p:cNvPr>
          <p:cNvSpPr txBox="1">
            <a:spLocks/>
          </p:cNvSpPr>
          <p:nvPr/>
        </p:nvSpPr>
        <p:spPr>
          <a:xfrm>
            <a:off x="8092965" y="2601800"/>
            <a:ext cx="2343808" cy="1257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2000" dirty="0">
                <a:latin typeface="DM Sans 14pt" pitchFamily="2" charset="77"/>
                <a:cs typeface="Futura" panose="020B0602020204020303" pitchFamily="34" charset="-79"/>
              </a:rPr>
              <a:t>Maximize efficiency of warehouse inbound receiving processes</a:t>
            </a:r>
            <a:endParaRPr lang="en-US" sz="2000" b="1" i="1" dirty="0">
              <a:latin typeface="DM Sans 14pt" pitchFamily="2" charset="77"/>
              <a:cs typeface="Futura" panose="020B0602020204020303" pitchFamily="34" charset="-79"/>
            </a:endParaRPr>
          </a:p>
        </p:txBody>
      </p:sp>
      <p:sp>
        <p:nvSpPr>
          <p:cNvPr id="10" name="Title 1">
            <a:extLst>
              <a:ext uri="{FF2B5EF4-FFF2-40B4-BE49-F238E27FC236}">
                <a16:creationId xmlns:a16="http://schemas.microsoft.com/office/drawing/2014/main" id="{EDFCE63A-EF30-3564-D991-1E25BD924B1D}"/>
              </a:ext>
            </a:extLst>
          </p:cNvPr>
          <p:cNvSpPr txBox="1">
            <a:spLocks/>
          </p:cNvSpPr>
          <p:nvPr/>
        </p:nvSpPr>
        <p:spPr>
          <a:xfrm>
            <a:off x="872358" y="361612"/>
            <a:ext cx="10447283" cy="946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4000" dirty="0">
                <a:solidFill>
                  <a:srgbClr val="DC1D34"/>
                </a:solidFill>
                <a:latin typeface="Archivo" pitchFamily="2" charset="77"/>
                <a:cs typeface="Archivo" pitchFamily="2" charset="77"/>
              </a:rPr>
              <a:t>Program Objectives</a:t>
            </a:r>
          </a:p>
        </p:txBody>
      </p:sp>
      <p:sp>
        <p:nvSpPr>
          <p:cNvPr id="15" name="Oval 14">
            <a:extLst>
              <a:ext uri="{FF2B5EF4-FFF2-40B4-BE49-F238E27FC236}">
                <a16:creationId xmlns:a16="http://schemas.microsoft.com/office/drawing/2014/main" id="{035632C4-24CC-01C2-D96B-E199BC403C8F}"/>
              </a:ext>
            </a:extLst>
          </p:cNvPr>
          <p:cNvSpPr/>
          <p:nvPr/>
        </p:nvSpPr>
        <p:spPr>
          <a:xfrm>
            <a:off x="2406870" y="1636842"/>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9573EDF-FAC5-D548-D6AF-33452F612BE4}"/>
              </a:ext>
            </a:extLst>
          </p:cNvPr>
          <p:cNvSpPr/>
          <p:nvPr/>
        </p:nvSpPr>
        <p:spPr>
          <a:xfrm>
            <a:off x="5602015" y="1636842"/>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6FDF05-C32D-0D30-D2CA-5591FF85F2DB}"/>
              </a:ext>
            </a:extLst>
          </p:cNvPr>
          <p:cNvSpPr/>
          <p:nvPr/>
        </p:nvSpPr>
        <p:spPr>
          <a:xfrm>
            <a:off x="8839201" y="1636842"/>
            <a:ext cx="914400" cy="914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DM Sans 14pt" pitchFamily="2" charset="77"/>
            </a:endParaRPr>
          </a:p>
        </p:txBody>
      </p:sp>
      <p:sp>
        <p:nvSpPr>
          <p:cNvPr id="18" name="Title 1">
            <a:extLst>
              <a:ext uri="{FF2B5EF4-FFF2-40B4-BE49-F238E27FC236}">
                <a16:creationId xmlns:a16="http://schemas.microsoft.com/office/drawing/2014/main" id="{1D72B27B-89A2-0BF6-423F-EA035C4623B9}"/>
              </a:ext>
            </a:extLst>
          </p:cNvPr>
          <p:cNvSpPr txBox="1">
            <a:spLocks/>
          </p:cNvSpPr>
          <p:nvPr/>
        </p:nvSpPr>
        <p:spPr>
          <a:xfrm>
            <a:off x="2406869" y="1636842"/>
            <a:ext cx="914401"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400" dirty="0">
                <a:latin typeface="DM Sans 14pt" pitchFamily="2" charset="77"/>
                <a:cs typeface="Futura" panose="020B0602020204020303" pitchFamily="34" charset="-79"/>
              </a:rPr>
              <a:t>01</a:t>
            </a:r>
          </a:p>
        </p:txBody>
      </p:sp>
      <p:sp>
        <p:nvSpPr>
          <p:cNvPr id="19" name="Title 1">
            <a:extLst>
              <a:ext uri="{FF2B5EF4-FFF2-40B4-BE49-F238E27FC236}">
                <a16:creationId xmlns:a16="http://schemas.microsoft.com/office/drawing/2014/main" id="{E77E39C4-1229-6FD6-4B31-DD595972367C}"/>
              </a:ext>
            </a:extLst>
          </p:cNvPr>
          <p:cNvSpPr txBox="1">
            <a:spLocks/>
          </p:cNvSpPr>
          <p:nvPr/>
        </p:nvSpPr>
        <p:spPr>
          <a:xfrm>
            <a:off x="5580993" y="1636842"/>
            <a:ext cx="956443"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400" dirty="0">
                <a:latin typeface="DM Sans 14pt" pitchFamily="2" charset="77"/>
                <a:cs typeface="Futura" panose="020B0602020204020303" pitchFamily="34" charset="-79"/>
              </a:rPr>
              <a:t>02</a:t>
            </a:r>
          </a:p>
        </p:txBody>
      </p:sp>
      <p:sp>
        <p:nvSpPr>
          <p:cNvPr id="20" name="Title 1">
            <a:extLst>
              <a:ext uri="{FF2B5EF4-FFF2-40B4-BE49-F238E27FC236}">
                <a16:creationId xmlns:a16="http://schemas.microsoft.com/office/drawing/2014/main" id="{90440DB5-8E19-5E37-75B2-EFB5C2B9B3C0}"/>
              </a:ext>
            </a:extLst>
          </p:cNvPr>
          <p:cNvSpPr txBox="1">
            <a:spLocks/>
          </p:cNvSpPr>
          <p:nvPr/>
        </p:nvSpPr>
        <p:spPr>
          <a:xfrm>
            <a:off x="8786647" y="1636842"/>
            <a:ext cx="956443"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400" dirty="0">
                <a:latin typeface="DM Sans 14pt" pitchFamily="2" charset="77"/>
                <a:cs typeface="Futura" panose="020B0602020204020303" pitchFamily="34" charset="-79"/>
              </a:rPr>
              <a:t>03</a:t>
            </a:r>
          </a:p>
        </p:txBody>
      </p:sp>
      <p:pic>
        <p:nvPicPr>
          <p:cNvPr id="3" name="Picture 2" descr="A white text on a black background&#10;&#10;Description automatically generated">
            <a:extLst>
              <a:ext uri="{FF2B5EF4-FFF2-40B4-BE49-F238E27FC236}">
                <a16:creationId xmlns:a16="http://schemas.microsoft.com/office/drawing/2014/main" id="{094293B4-E949-35A8-760E-F62F9A850C6C}"/>
              </a:ext>
            </a:extLst>
          </p:cNvPr>
          <p:cNvPicPr>
            <a:picLocks noChangeAspect="1"/>
          </p:cNvPicPr>
          <p:nvPr/>
        </p:nvPicPr>
        <p:blipFill>
          <a:blip r:embed="rId3"/>
          <a:stretch>
            <a:fillRect/>
          </a:stretch>
        </p:blipFill>
        <p:spPr>
          <a:xfrm>
            <a:off x="10713156" y="6200962"/>
            <a:ext cx="1191832" cy="411106"/>
          </a:xfrm>
          <a:prstGeom prst="rect">
            <a:avLst/>
          </a:prstGeom>
        </p:spPr>
      </p:pic>
      <p:pic>
        <p:nvPicPr>
          <p:cNvPr id="6" name="Picture 5">
            <a:extLst>
              <a:ext uri="{FF2B5EF4-FFF2-40B4-BE49-F238E27FC236}">
                <a16:creationId xmlns:a16="http://schemas.microsoft.com/office/drawing/2014/main" id="{01586D5A-7505-F8AD-7A15-4AB58C5FDB26}"/>
              </a:ext>
            </a:extLst>
          </p:cNvPr>
          <p:cNvPicPr>
            <a:picLocks noChangeAspect="1"/>
          </p:cNvPicPr>
          <p:nvPr/>
        </p:nvPicPr>
        <p:blipFill>
          <a:blip r:embed="rId4"/>
          <a:stretch>
            <a:fillRect/>
          </a:stretch>
        </p:blipFill>
        <p:spPr>
          <a:xfrm>
            <a:off x="2304718" y="1616602"/>
            <a:ext cx="1118701" cy="954880"/>
          </a:xfrm>
          <a:prstGeom prst="rect">
            <a:avLst/>
          </a:prstGeom>
        </p:spPr>
      </p:pic>
      <p:pic>
        <p:nvPicPr>
          <p:cNvPr id="7" name="Picture 2" descr="What is Electronic Data Interchange? EDI 101">
            <a:extLst>
              <a:ext uri="{FF2B5EF4-FFF2-40B4-BE49-F238E27FC236}">
                <a16:creationId xmlns:a16="http://schemas.microsoft.com/office/drawing/2014/main" id="{677DFF43-C693-53FB-0965-0BAD6D3B5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482" y="1616602"/>
            <a:ext cx="914400" cy="95488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3643268-5200-7975-248B-CAF117D06B54}"/>
              </a:ext>
            </a:extLst>
          </p:cNvPr>
          <p:cNvSpPr txBox="1">
            <a:spLocks/>
          </p:cNvSpPr>
          <p:nvPr/>
        </p:nvSpPr>
        <p:spPr>
          <a:xfrm>
            <a:off x="4924095" y="5241398"/>
            <a:ext cx="2343808" cy="1257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2000" dirty="0">
                <a:latin typeface="DM Sans 14pt" pitchFamily="2" charset="77"/>
                <a:cs typeface="Futura" panose="020B0602020204020303" pitchFamily="34" charset="-79"/>
              </a:rPr>
              <a:t>Timely and accurate payments to vendors</a:t>
            </a:r>
            <a:endParaRPr lang="en-US" sz="2000" b="1" i="1" dirty="0">
              <a:latin typeface="DM Sans 14pt" pitchFamily="2" charset="77"/>
              <a:cs typeface="Futura" panose="020B0602020204020303" pitchFamily="34" charset="-79"/>
            </a:endParaRPr>
          </a:p>
        </p:txBody>
      </p:sp>
      <p:pic>
        <p:nvPicPr>
          <p:cNvPr id="1028" name="Picture 4" descr="Warehouse Receiving Vector Art, Icons, and Graphics for Free Download">
            <a:extLst>
              <a:ext uri="{FF2B5EF4-FFF2-40B4-BE49-F238E27FC236}">
                <a16:creationId xmlns:a16="http://schemas.microsoft.com/office/drawing/2014/main" id="{C622CF71-5DC0-2F78-34BE-3A23D42CE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967" y="1616603"/>
            <a:ext cx="1459802" cy="934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ndor-payment-illustration-feature ...">
            <a:extLst>
              <a:ext uri="{FF2B5EF4-FFF2-40B4-BE49-F238E27FC236}">
                <a16:creationId xmlns:a16="http://schemas.microsoft.com/office/drawing/2014/main" id="{0DC9C804-F460-8509-DC0B-97E35C8031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5277" y="4414808"/>
            <a:ext cx="1527874" cy="9346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or: Elbow 23">
            <a:extLst>
              <a:ext uri="{FF2B5EF4-FFF2-40B4-BE49-F238E27FC236}">
                <a16:creationId xmlns:a16="http://schemas.microsoft.com/office/drawing/2014/main" id="{7A4E0D38-41D0-6FC7-2CF2-AEE307DCA792}"/>
              </a:ext>
            </a:extLst>
          </p:cNvPr>
          <p:cNvCxnSpPr>
            <a:stCxn id="5" idx="2"/>
          </p:cNvCxnSpPr>
          <p:nvPr/>
        </p:nvCxnSpPr>
        <p:spPr>
          <a:xfrm rot="16200000" flipH="1">
            <a:off x="2888616" y="3834585"/>
            <a:ext cx="2010932" cy="206002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3070DD3-B7C2-CACC-CC08-F6952761BCE8}"/>
              </a:ext>
            </a:extLst>
          </p:cNvPr>
          <p:cNvCxnSpPr>
            <a:cxnSpLocks/>
          </p:cNvCxnSpPr>
          <p:nvPr/>
        </p:nvCxnSpPr>
        <p:spPr>
          <a:xfrm>
            <a:off x="6059214" y="3859131"/>
            <a:ext cx="0" cy="5556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8AC2EE00-AA99-BD6D-1A77-7F4BA01CF1BF}"/>
              </a:ext>
            </a:extLst>
          </p:cNvPr>
          <p:cNvCxnSpPr>
            <a:cxnSpLocks/>
          </p:cNvCxnSpPr>
          <p:nvPr/>
        </p:nvCxnSpPr>
        <p:spPr>
          <a:xfrm rot="10800000" flipV="1">
            <a:off x="7267903" y="3859130"/>
            <a:ext cx="2060026" cy="2010933"/>
          </a:xfrm>
          <a:prstGeom prst="bentConnector3">
            <a:avLst>
              <a:gd name="adj1" fmla="val 168"/>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100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8" grpId="0"/>
      <p:bldP spid="19" grpId="0"/>
      <p:bldP spid="2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Tools &amp; Definitions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5" y="1015712"/>
            <a:ext cx="11268000" cy="3939540"/>
          </a:xfrm>
          <a:prstGeom prst="rect">
            <a:avLst/>
          </a:prstGeom>
          <a:noFill/>
        </p:spPr>
        <p:txBody>
          <a:bodyPr wrap="square" rtlCol="0">
            <a:spAutoFit/>
          </a:bodyPr>
          <a:lstStyle/>
          <a:p>
            <a:pPr marL="171450" indent="-171450">
              <a:buFontTx/>
              <a:buChar char="-"/>
            </a:pPr>
            <a:r>
              <a:rPr lang="en-US" sz="1000" b="1" dirty="0"/>
              <a:t>PACT</a:t>
            </a:r>
          </a:p>
          <a:p>
            <a:r>
              <a:rPr lang="en-US" sz="1000" dirty="0"/>
              <a:t>Internal PO management tool serving as a one-stop shop for validating PO, PO Acknowledgement and ASN information which is communicated via EDI. Absence of mentioned EDI documents will adversely affect PO accuracy across the life cycle since all PO changes are done automatically using EDI communication.</a:t>
            </a:r>
          </a:p>
          <a:p>
            <a:endParaRPr lang="en-US" sz="1000" dirty="0"/>
          </a:p>
          <a:p>
            <a:pPr marL="171450" indent="-171450">
              <a:buFontTx/>
              <a:buChar char="-"/>
            </a:pPr>
            <a:r>
              <a:rPr lang="en-US" sz="1000" b="1" dirty="0"/>
              <a:t>SPS Commerce</a:t>
            </a:r>
          </a:p>
          <a:p>
            <a:r>
              <a:rPr lang="en-US" sz="1000" dirty="0"/>
              <a:t>3</a:t>
            </a:r>
            <a:r>
              <a:rPr lang="en-US" sz="1000" baseline="30000" dirty="0"/>
              <a:t>rd</a:t>
            </a:r>
            <a:r>
              <a:rPr lang="en-US" sz="1000" dirty="0"/>
              <a:t> Party EDI provider serving as a conduit for all EDI communication between vendors and SBH.</a:t>
            </a:r>
          </a:p>
          <a:p>
            <a:endParaRPr lang="en-US" sz="1000" dirty="0"/>
          </a:p>
          <a:p>
            <a:pPr marL="171450" indent="-171450">
              <a:buFontTx/>
              <a:buChar char="-"/>
            </a:pPr>
            <a:r>
              <a:rPr lang="en-US" sz="1000" b="1" dirty="0"/>
              <a:t>EDI 850 : </a:t>
            </a:r>
            <a:r>
              <a:rPr lang="en-US" sz="1000" dirty="0"/>
              <a:t>Purchase Order</a:t>
            </a:r>
          </a:p>
          <a:p>
            <a:pPr marL="171450" indent="-171450">
              <a:buFontTx/>
              <a:buChar char="-"/>
            </a:pPr>
            <a:r>
              <a:rPr lang="en-US" sz="1000" b="1" dirty="0"/>
              <a:t>EDI 855 : </a:t>
            </a:r>
            <a:r>
              <a:rPr lang="en-US" sz="1000" dirty="0"/>
              <a:t>Purchase Order Acknowledgement</a:t>
            </a:r>
          </a:p>
          <a:p>
            <a:pPr marL="171450" indent="-171450">
              <a:buFontTx/>
              <a:buChar char="-"/>
            </a:pPr>
            <a:r>
              <a:rPr lang="en-US" sz="1000" b="1" dirty="0"/>
              <a:t>EDI 856 : </a:t>
            </a:r>
            <a:r>
              <a:rPr lang="en-US" sz="1000" dirty="0"/>
              <a:t>Advance Shipment Notice (ASN)</a:t>
            </a:r>
          </a:p>
          <a:p>
            <a:pPr marL="171450" indent="-171450">
              <a:buFontTx/>
              <a:buChar char="-"/>
            </a:pPr>
            <a:r>
              <a:rPr lang="en-US" sz="1000" b="1" dirty="0"/>
              <a:t>EDI 860 : </a:t>
            </a:r>
            <a:r>
              <a:rPr lang="en-US" sz="1000" dirty="0"/>
              <a:t>PO Change</a:t>
            </a:r>
          </a:p>
          <a:p>
            <a:pPr marL="171450" indent="-171450">
              <a:buFontTx/>
              <a:buChar char="-"/>
            </a:pPr>
            <a:r>
              <a:rPr lang="en-US" sz="1000" b="1" dirty="0"/>
              <a:t>EDI 810 </a:t>
            </a:r>
            <a:r>
              <a:rPr lang="en-US" sz="1000" dirty="0"/>
              <a:t>: Invoice</a:t>
            </a:r>
          </a:p>
          <a:p>
            <a:pPr marL="171450" indent="-171450">
              <a:buFontTx/>
              <a:buChar char="-"/>
            </a:pPr>
            <a:r>
              <a:rPr lang="en-US" sz="1000" b="1" dirty="0"/>
              <a:t>EDI 865 : </a:t>
            </a:r>
            <a:r>
              <a:rPr lang="en-US" sz="1000" dirty="0"/>
              <a:t>Purchase Order Change Acknowledgement</a:t>
            </a:r>
          </a:p>
          <a:p>
            <a:endParaRPr lang="en-US" sz="1000" dirty="0"/>
          </a:p>
          <a:p>
            <a:pPr marL="171450" indent="-171450">
              <a:buFontTx/>
              <a:buChar char="-"/>
            </a:pPr>
            <a:r>
              <a:rPr lang="en-US" sz="1000" b="1" dirty="0"/>
              <a:t>IOC</a:t>
            </a:r>
          </a:p>
          <a:p>
            <a:r>
              <a:rPr lang="en-US" sz="1000" dirty="0"/>
              <a:t>Immediate-Or-Cancel process implemented in the DC receiving process. The line on a PO remains open to receive against until the Cancel By Date (internal date) or until fully received. Pending units are auto-canceled off the line on the PO beyond the Cancel By Date.</a:t>
            </a:r>
          </a:p>
          <a:p>
            <a:endParaRPr lang="en-US" sz="1000" b="1" dirty="0"/>
          </a:p>
          <a:p>
            <a:pPr marL="171450" indent="-171450">
              <a:buFontTx/>
              <a:buChar char="-"/>
            </a:pPr>
            <a:r>
              <a:rPr lang="en-US" sz="1000" b="1" dirty="0"/>
              <a:t>VSEN</a:t>
            </a:r>
          </a:p>
          <a:p>
            <a:r>
              <a:rPr lang="en-US" sz="1000" dirty="0"/>
              <a:t>Vendor Shipment Error Notification portal is used to file any unit variances during receiving activity at the DC (overage/shortage/damage/canceled line). This notification is sent out to the P&amp;A team and the vendors for quick resolution. In case of overages - either receive the product in or RTV.</a:t>
            </a:r>
          </a:p>
          <a:p>
            <a:endParaRPr lang="en-US" sz="1000" b="1" dirty="0"/>
          </a:p>
          <a:p>
            <a:pPr marL="171450" indent="-171450">
              <a:buFontTx/>
              <a:buChar char="-"/>
            </a:pPr>
            <a:r>
              <a:rPr lang="en-US" sz="1000" b="1" dirty="0"/>
              <a:t>Appointment Exception</a:t>
            </a:r>
          </a:p>
          <a:p>
            <a:r>
              <a:rPr lang="en-US" sz="1000" dirty="0"/>
              <a:t>The DC files an appointment exception for any requests to schedule an appointment outside the delivery window or for shipments arriving at the DC without an appointment. An exception is created are all shipments arriving before or after the assigned delivery window. Lead times must be revised, wherever necessary, to hit the beginning of the delivery window.</a:t>
            </a:r>
          </a:p>
        </p:txBody>
      </p:sp>
    </p:spTree>
    <p:extLst>
      <p:ext uri="{BB962C8B-B14F-4D97-AF65-F5344CB8AC3E}">
        <p14:creationId xmlns:p14="http://schemas.microsoft.com/office/powerpoint/2010/main" val="427915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BAE35-06C8-D8AA-A228-B35A442D1C1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756A9A8-7C25-CF86-DA0F-6196F8B6A359}"/>
              </a:ext>
            </a:extLst>
          </p:cNvPr>
          <p:cNvSpPr/>
          <p:nvPr/>
        </p:nvSpPr>
        <p:spPr>
          <a:xfrm>
            <a:off x="0" y="0"/>
            <a:ext cx="12192000" cy="6858000"/>
          </a:xfrm>
          <a:prstGeom prst="rect">
            <a:avLst/>
          </a:prstGeom>
          <a:solidFill>
            <a:srgbClr val="FDF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E9"/>
              </a:solidFill>
            </a:endParaRPr>
          </a:p>
        </p:txBody>
      </p:sp>
      <p:sp>
        <p:nvSpPr>
          <p:cNvPr id="10" name="Title 1">
            <a:extLst>
              <a:ext uri="{FF2B5EF4-FFF2-40B4-BE49-F238E27FC236}">
                <a16:creationId xmlns:a16="http://schemas.microsoft.com/office/drawing/2014/main" id="{74550215-AD94-778F-ED72-2721EC5CDA79}"/>
              </a:ext>
            </a:extLst>
          </p:cNvPr>
          <p:cNvSpPr txBox="1">
            <a:spLocks/>
          </p:cNvSpPr>
          <p:nvPr/>
        </p:nvSpPr>
        <p:spPr>
          <a:xfrm>
            <a:off x="667854" y="545301"/>
            <a:ext cx="6492071" cy="81334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dirty="0">
                <a:solidFill>
                  <a:srgbClr val="430007"/>
                </a:solidFill>
                <a:latin typeface="Archivo" pitchFamily="2" charset="77"/>
                <a:cs typeface="Archivo" pitchFamily="2" charset="77"/>
              </a:rPr>
              <a:t>Vendor Performance In Numbers – FY2025</a:t>
            </a:r>
          </a:p>
        </p:txBody>
      </p:sp>
      <p:sp>
        <p:nvSpPr>
          <p:cNvPr id="3" name="Oval 2">
            <a:extLst>
              <a:ext uri="{FF2B5EF4-FFF2-40B4-BE49-F238E27FC236}">
                <a16:creationId xmlns:a16="http://schemas.microsoft.com/office/drawing/2014/main" id="{5DBAE8C1-EF3D-1820-0546-4852B0BC775B}"/>
              </a:ext>
            </a:extLst>
          </p:cNvPr>
          <p:cNvSpPr/>
          <p:nvPr/>
        </p:nvSpPr>
        <p:spPr>
          <a:xfrm>
            <a:off x="769359" y="1472991"/>
            <a:ext cx="1765737" cy="17657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247FE40-7398-7D7F-9CDC-E0B3E970E473}"/>
              </a:ext>
            </a:extLst>
          </p:cNvPr>
          <p:cNvSpPr txBox="1">
            <a:spLocks/>
          </p:cNvSpPr>
          <p:nvPr/>
        </p:nvSpPr>
        <p:spPr>
          <a:xfrm>
            <a:off x="769360" y="1472992"/>
            <a:ext cx="1765736" cy="176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000" b="1" dirty="0">
                <a:solidFill>
                  <a:srgbClr val="430007"/>
                </a:solidFill>
                <a:latin typeface="DM Sans 14pt" pitchFamily="2" charset="77"/>
                <a:cs typeface="Futura" panose="020B0602020204020303" pitchFamily="34" charset="-79"/>
              </a:rPr>
              <a:t>472</a:t>
            </a:r>
          </a:p>
          <a:p>
            <a:pPr algn="ctr">
              <a:lnSpc>
                <a:spcPct val="100000"/>
              </a:lnSpc>
            </a:pPr>
            <a:r>
              <a:rPr lang="en-US" sz="1200" dirty="0">
                <a:solidFill>
                  <a:srgbClr val="430007"/>
                </a:solidFill>
                <a:latin typeface="DM Sans 14pt" pitchFamily="2" charset="77"/>
                <a:cs typeface="Futura" panose="020B0602020204020303" pitchFamily="34" charset="-79"/>
              </a:rPr>
              <a:t>Active Supplier Numbers</a:t>
            </a:r>
          </a:p>
        </p:txBody>
      </p:sp>
      <p:sp>
        <p:nvSpPr>
          <p:cNvPr id="6" name="Oval 5">
            <a:extLst>
              <a:ext uri="{FF2B5EF4-FFF2-40B4-BE49-F238E27FC236}">
                <a16:creationId xmlns:a16="http://schemas.microsoft.com/office/drawing/2014/main" id="{7404986A-2F82-12A2-2392-1FB9DD66954B}"/>
              </a:ext>
            </a:extLst>
          </p:cNvPr>
          <p:cNvSpPr/>
          <p:nvPr/>
        </p:nvSpPr>
        <p:spPr>
          <a:xfrm>
            <a:off x="3628174" y="1468182"/>
            <a:ext cx="1765737" cy="17657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3725DA4-8FB0-2B08-9CEA-2C628C6A73CB}"/>
              </a:ext>
            </a:extLst>
          </p:cNvPr>
          <p:cNvSpPr txBox="1">
            <a:spLocks/>
          </p:cNvSpPr>
          <p:nvPr/>
        </p:nvSpPr>
        <p:spPr>
          <a:xfrm>
            <a:off x="3623969" y="1468182"/>
            <a:ext cx="1765736" cy="176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000" b="1" dirty="0">
                <a:solidFill>
                  <a:srgbClr val="430007"/>
                </a:solidFill>
                <a:latin typeface="DM Sans 14pt" pitchFamily="2" charset="77"/>
                <a:cs typeface="Futura" panose="020B0602020204020303" pitchFamily="34" charset="-79"/>
              </a:rPr>
              <a:t>46k</a:t>
            </a:r>
          </a:p>
          <a:p>
            <a:pPr algn="ctr">
              <a:lnSpc>
                <a:spcPct val="100000"/>
              </a:lnSpc>
            </a:pPr>
            <a:r>
              <a:rPr lang="en-US" sz="1200" dirty="0">
                <a:solidFill>
                  <a:srgbClr val="430007"/>
                </a:solidFill>
                <a:latin typeface="DM Sans 14pt" pitchFamily="2" charset="77"/>
                <a:cs typeface="Futura" panose="020B0602020204020303" pitchFamily="34" charset="-79"/>
              </a:rPr>
              <a:t>POs Written</a:t>
            </a:r>
          </a:p>
        </p:txBody>
      </p:sp>
      <p:sp>
        <p:nvSpPr>
          <p:cNvPr id="8" name="Oval 7">
            <a:extLst>
              <a:ext uri="{FF2B5EF4-FFF2-40B4-BE49-F238E27FC236}">
                <a16:creationId xmlns:a16="http://schemas.microsoft.com/office/drawing/2014/main" id="{2BB122D0-7EBA-AD30-41A1-D395750E65AB}"/>
              </a:ext>
            </a:extLst>
          </p:cNvPr>
          <p:cNvSpPr/>
          <p:nvPr/>
        </p:nvSpPr>
        <p:spPr>
          <a:xfrm>
            <a:off x="6798090" y="1468183"/>
            <a:ext cx="1765737" cy="17657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6DB0A83-AD4A-B2E2-79A3-E93EB38D8C88}"/>
              </a:ext>
            </a:extLst>
          </p:cNvPr>
          <p:cNvSpPr txBox="1">
            <a:spLocks/>
          </p:cNvSpPr>
          <p:nvPr/>
        </p:nvSpPr>
        <p:spPr>
          <a:xfrm>
            <a:off x="6793886" y="1468182"/>
            <a:ext cx="1765736" cy="176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000" b="1" dirty="0">
                <a:solidFill>
                  <a:srgbClr val="430007"/>
                </a:solidFill>
                <a:latin typeface="DM Sans 14pt" pitchFamily="2" charset="77"/>
                <a:cs typeface="Futura" panose="020B0602020204020303" pitchFamily="34" charset="-79"/>
              </a:rPr>
              <a:t>332M</a:t>
            </a:r>
          </a:p>
          <a:p>
            <a:pPr algn="ctr">
              <a:lnSpc>
                <a:spcPct val="100000"/>
              </a:lnSpc>
            </a:pPr>
            <a:r>
              <a:rPr lang="en-US" sz="1200" dirty="0">
                <a:solidFill>
                  <a:srgbClr val="430007"/>
                </a:solidFill>
                <a:latin typeface="DM Sans 14pt" pitchFamily="2" charset="77"/>
                <a:cs typeface="Futura" panose="020B0602020204020303" pitchFamily="34" charset="-79"/>
              </a:rPr>
              <a:t>Units Ordered</a:t>
            </a:r>
          </a:p>
        </p:txBody>
      </p:sp>
      <p:sp>
        <p:nvSpPr>
          <p:cNvPr id="12" name="Oval 11">
            <a:extLst>
              <a:ext uri="{FF2B5EF4-FFF2-40B4-BE49-F238E27FC236}">
                <a16:creationId xmlns:a16="http://schemas.microsoft.com/office/drawing/2014/main" id="{0ECAEBB9-16D9-4857-08D7-8E3549493A84}"/>
              </a:ext>
            </a:extLst>
          </p:cNvPr>
          <p:cNvSpPr/>
          <p:nvPr/>
        </p:nvSpPr>
        <p:spPr>
          <a:xfrm>
            <a:off x="9661106" y="1468183"/>
            <a:ext cx="1765737" cy="176573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999E21FE-69BD-D12B-9EB3-CF79A1D2259A}"/>
              </a:ext>
            </a:extLst>
          </p:cNvPr>
          <p:cNvSpPr txBox="1">
            <a:spLocks/>
          </p:cNvSpPr>
          <p:nvPr/>
        </p:nvSpPr>
        <p:spPr>
          <a:xfrm>
            <a:off x="9656904" y="1468184"/>
            <a:ext cx="1765736" cy="176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3000" b="1" dirty="0">
                <a:solidFill>
                  <a:srgbClr val="430007"/>
                </a:solidFill>
                <a:latin typeface="DM Sans 14pt" pitchFamily="2" charset="77"/>
                <a:cs typeface="Futura" panose="020B0602020204020303" pitchFamily="34" charset="-79"/>
              </a:rPr>
              <a:t>298M</a:t>
            </a:r>
          </a:p>
          <a:p>
            <a:pPr algn="ctr">
              <a:lnSpc>
                <a:spcPct val="100000"/>
              </a:lnSpc>
            </a:pPr>
            <a:r>
              <a:rPr lang="en-US" sz="1200" dirty="0">
                <a:solidFill>
                  <a:srgbClr val="430007"/>
                </a:solidFill>
                <a:latin typeface="DM Sans 14pt" pitchFamily="2" charset="77"/>
                <a:cs typeface="Futura" panose="020B0602020204020303" pitchFamily="34" charset="-79"/>
              </a:rPr>
              <a:t>Units Received</a:t>
            </a:r>
          </a:p>
        </p:txBody>
      </p:sp>
      <p:pic>
        <p:nvPicPr>
          <p:cNvPr id="5" name="Picture 4" descr="A red and black logo&#10;&#10;Description automatically generated">
            <a:extLst>
              <a:ext uri="{FF2B5EF4-FFF2-40B4-BE49-F238E27FC236}">
                <a16:creationId xmlns:a16="http://schemas.microsoft.com/office/drawing/2014/main" id="{927FF666-6A11-F197-908A-643CA50501F0}"/>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sp>
        <p:nvSpPr>
          <p:cNvPr id="15" name="Oval 14">
            <a:extLst>
              <a:ext uri="{FF2B5EF4-FFF2-40B4-BE49-F238E27FC236}">
                <a16:creationId xmlns:a16="http://schemas.microsoft.com/office/drawing/2014/main" id="{55C5DA86-D816-AE02-7FB3-B00F32FB1778}"/>
              </a:ext>
            </a:extLst>
          </p:cNvPr>
          <p:cNvSpPr/>
          <p:nvPr/>
        </p:nvSpPr>
        <p:spPr>
          <a:xfrm>
            <a:off x="1003362" y="3784867"/>
            <a:ext cx="1344651" cy="1390981"/>
          </a:xfrm>
          <a:prstGeom prst="ellipse">
            <a:avLst/>
          </a:prstGeom>
          <a:solidFill>
            <a:srgbClr val="FFA3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400" dirty="0">
                <a:solidFill>
                  <a:srgbClr val="430007"/>
                </a:solidFill>
                <a:latin typeface="DM Sans 14pt" pitchFamily="2" charset="77"/>
                <a:cs typeface="Futura" panose="020B0602020204020303" pitchFamily="34" charset="-79"/>
              </a:rPr>
              <a:t>96%</a:t>
            </a:r>
          </a:p>
          <a:p>
            <a:pPr algn="ctr">
              <a:lnSpc>
                <a:spcPct val="100000"/>
              </a:lnSpc>
            </a:pPr>
            <a:r>
              <a:rPr lang="en-US" sz="1200" dirty="0">
                <a:solidFill>
                  <a:srgbClr val="430007"/>
                </a:solidFill>
                <a:latin typeface="DM Sans 14pt" pitchFamily="2" charset="77"/>
                <a:cs typeface="Futura" panose="020B0602020204020303" pitchFamily="34" charset="-79"/>
              </a:rPr>
              <a:t>EDI</a:t>
            </a:r>
          </a:p>
        </p:txBody>
      </p:sp>
      <p:sp>
        <p:nvSpPr>
          <p:cNvPr id="18" name="Oval 17">
            <a:extLst>
              <a:ext uri="{FF2B5EF4-FFF2-40B4-BE49-F238E27FC236}">
                <a16:creationId xmlns:a16="http://schemas.microsoft.com/office/drawing/2014/main" id="{1ECED948-0965-0EA7-CC7F-EB9DA334DB70}"/>
              </a:ext>
            </a:extLst>
          </p:cNvPr>
          <p:cNvSpPr/>
          <p:nvPr/>
        </p:nvSpPr>
        <p:spPr>
          <a:xfrm>
            <a:off x="3231554" y="3784867"/>
            <a:ext cx="1344651" cy="1390981"/>
          </a:xfrm>
          <a:prstGeom prst="ellipse">
            <a:avLst/>
          </a:prstGeom>
          <a:solidFill>
            <a:srgbClr val="9706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400" dirty="0">
                <a:solidFill>
                  <a:schemeClr val="bg1"/>
                </a:solidFill>
                <a:latin typeface="DM Sans 14pt" pitchFamily="2" charset="77"/>
                <a:cs typeface="Futura" panose="020B0602020204020303" pitchFamily="34" charset="-79"/>
              </a:rPr>
              <a:t>70%</a:t>
            </a:r>
          </a:p>
          <a:p>
            <a:pPr algn="ctr">
              <a:lnSpc>
                <a:spcPct val="100000"/>
              </a:lnSpc>
            </a:pPr>
            <a:r>
              <a:rPr lang="en-US" sz="1200" dirty="0">
                <a:solidFill>
                  <a:schemeClr val="bg1"/>
                </a:solidFill>
                <a:latin typeface="DM Sans 14pt" pitchFamily="2" charset="77"/>
                <a:cs typeface="Futura" panose="020B0602020204020303" pitchFamily="34" charset="-79"/>
              </a:rPr>
              <a:t>On Time</a:t>
            </a:r>
          </a:p>
        </p:txBody>
      </p:sp>
      <p:sp>
        <p:nvSpPr>
          <p:cNvPr id="19" name="Oval 18">
            <a:extLst>
              <a:ext uri="{FF2B5EF4-FFF2-40B4-BE49-F238E27FC236}">
                <a16:creationId xmlns:a16="http://schemas.microsoft.com/office/drawing/2014/main" id="{D2254AFB-1B11-4310-8C6D-D619721DFC95}"/>
              </a:ext>
            </a:extLst>
          </p:cNvPr>
          <p:cNvSpPr/>
          <p:nvPr/>
        </p:nvSpPr>
        <p:spPr>
          <a:xfrm>
            <a:off x="5449235" y="3784867"/>
            <a:ext cx="1344651" cy="1390981"/>
          </a:xfrm>
          <a:prstGeom prst="ellipse">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400" dirty="0">
                <a:solidFill>
                  <a:srgbClr val="430007"/>
                </a:solidFill>
                <a:latin typeface="DM Sans 14pt" pitchFamily="2" charset="77"/>
                <a:cs typeface="Futura" panose="020B0602020204020303" pitchFamily="34" charset="-79"/>
              </a:rPr>
              <a:t>90%</a:t>
            </a:r>
          </a:p>
          <a:p>
            <a:pPr algn="ctr">
              <a:lnSpc>
                <a:spcPct val="100000"/>
              </a:lnSpc>
            </a:pPr>
            <a:r>
              <a:rPr lang="en-US" sz="1200" dirty="0">
                <a:solidFill>
                  <a:srgbClr val="430007"/>
                </a:solidFill>
                <a:latin typeface="DM Sans 14pt" pitchFamily="2" charset="77"/>
                <a:cs typeface="Futura" panose="020B0602020204020303" pitchFamily="34" charset="-79"/>
              </a:rPr>
              <a:t>Fill Rate</a:t>
            </a:r>
          </a:p>
        </p:txBody>
      </p:sp>
      <p:sp>
        <p:nvSpPr>
          <p:cNvPr id="25" name="Oval 24">
            <a:extLst>
              <a:ext uri="{FF2B5EF4-FFF2-40B4-BE49-F238E27FC236}">
                <a16:creationId xmlns:a16="http://schemas.microsoft.com/office/drawing/2014/main" id="{300CC9B3-A234-2364-0020-F51693FE1B1E}"/>
              </a:ext>
            </a:extLst>
          </p:cNvPr>
          <p:cNvSpPr/>
          <p:nvPr/>
        </p:nvSpPr>
        <p:spPr>
          <a:xfrm>
            <a:off x="7603854" y="3784867"/>
            <a:ext cx="1344651" cy="1390981"/>
          </a:xfrm>
          <a:prstGeom prst="ellipse">
            <a:avLst/>
          </a:prstGeom>
          <a:solidFill>
            <a:srgbClr val="DC1D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400" dirty="0">
                <a:solidFill>
                  <a:srgbClr val="FDF3F4"/>
                </a:solidFill>
                <a:latin typeface="DM Sans 14pt" pitchFamily="2" charset="77"/>
                <a:cs typeface="Futura" panose="020B0602020204020303" pitchFamily="34" charset="-79"/>
              </a:rPr>
              <a:t>92%</a:t>
            </a:r>
          </a:p>
          <a:p>
            <a:pPr algn="ctr">
              <a:lnSpc>
                <a:spcPct val="100000"/>
              </a:lnSpc>
            </a:pPr>
            <a:r>
              <a:rPr lang="en-US" sz="1200" dirty="0">
                <a:solidFill>
                  <a:srgbClr val="FDF3F4"/>
                </a:solidFill>
                <a:latin typeface="DM Sans 14pt" pitchFamily="2" charset="77"/>
                <a:cs typeface="Futura" panose="020B0602020204020303" pitchFamily="34" charset="-79"/>
              </a:rPr>
              <a:t>3-Way Match</a:t>
            </a:r>
          </a:p>
        </p:txBody>
      </p:sp>
      <p:sp>
        <p:nvSpPr>
          <p:cNvPr id="26" name="Oval 25">
            <a:extLst>
              <a:ext uri="{FF2B5EF4-FFF2-40B4-BE49-F238E27FC236}">
                <a16:creationId xmlns:a16="http://schemas.microsoft.com/office/drawing/2014/main" id="{CDE65BDF-B4FB-FEDE-49DE-DD158DD1FCEA}"/>
              </a:ext>
            </a:extLst>
          </p:cNvPr>
          <p:cNvSpPr/>
          <p:nvPr/>
        </p:nvSpPr>
        <p:spPr>
          <a:xfrm>
            <a:off x="9811025" y="3784867"/>
            <a:ext cx="1344651" cy="1390981"/>
          </a:xfrm>
          <a:prstGeom prst="ellipse">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sz="2400" dirty="0">
                <a:solidFill>
                  <a:schemeClr val="bg1"/>
                </a:solidFill>
                <a:latin typeface="DM Sans 14pt" pitchFamily="2" charset="77"/>
                <a:cs typeface="Futura" panose="020B0602020204020303" pitchFamily="34" charset="-79"/>
              </a:rPr>
              <a:t>88%</a:t>
            </a:r>
          </a:p>
          <a:p>
            <a:pPr algn="ctr">
              <a:lnSpc>
                <a:spcPct val="100000"/>
              </a:lnSpc>
            </a:pPr>
            <a:r>
              <a:rPr lang="en-US" sz="1200" dirty="0">
                <a:solidFill>
                  <a:schemeClr val="bg1"/>
                </a:solidFill>
                <a:latin typeface="DM Sans 14pt" pitchFamily="2" charset="77"/>
                <a:cs typeface="Futura" panose="020B0602020204020303" pitchFamily="34" charset="-79"/>
              </a:rPr>
              <a:t>Load Evaluation</a:t>
            </a:r>
          </a:p>
        </p:txBody>
      </p:sp>
      <p:sp>
        <p:nvSpPr>
          <p:cNvPr id="28" name="Title 1">
            <a:extLst>
              <a:ext uri="{FF2B5EF4-FFF2-40B4-BE49-F238E27FC236}">
                <a16:creationId xmlns:a16="http://schemas.microsoft.com/office/drawing/2014/main" id="{1C33F3F6-F7D4-36CA-400B-F68224D1F1FC}"/>
              </a:ext>
            </a:extLst>
          </p:cNvPr>
          <p:cNvSpPr txBox="1">
            <a:spLocks/>
          </p:cNvSpPr>
          <p:nvPr/>
        </p:nvSpPr>
        <p:spPr>
          <a:xfrm>
            <a:off x="792818" y="4984239"/>
            <a:ext cx="1765736" cy="1257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200" b="1" i="1" dirty="0">
                <a:latin typeface="DM Sans 14pt" pitchFamily="2" charset="77"/>
                <a:cs typeface="Futura" panose="020B0602020204020303" pitchFamily="34" charset="-79"/>
              </a:rPr>
              <a:t>93% Acknowledgements</a:t>
            </a:r>
          </a:p>
          <a:p>
            <a:pPr algn="ctr">
              <a:lnSpc>
                <a:spcPct val="100000"/>
              </a:lnSpc>
            </a:pPr>
            <a:r>
              <a:rPr lang="en-US" sz="1200" b="1" i="1" dirty="0">
                <a:latin typeface="DM Sans 14pt" pitchFamily="2" charset="77"/>
                <a:cs typeface="Futura" panose="020B0602020204020303" pitchFamily="34" charset="-79"/>
              </a:rPr>
              <a:t>96% ASNs</a:t>
            </a:r>
          </a:p>
          <a:p>
            <a:pPr algn="ctr">
              <a:lnSpc>
                <a:spcPct val="100000"/>
              </a:lnSpc>
            </a:pPr>
            <a:r>
              <a:rPr lang="en-US" sz="1200" b="1" i="1" dirty="0">
                <a:latin typeface="DM Sans 14pt" pitchFamily="2" charset="77"/>
                <a:cs typeface="Futura" panose="020B0602020204020303" pitchFamily="34" charset="-79"/>
              </a:rPr>
              <a:t>99% Invoices</a:t>
            </a:r>
          </a:p>
        </p:txBody>
      </p:sp>
    </p:spTree>
    <p:extLst>
      <p:ext uri="{BB962C8B-B14F-4D97-AF65-F5344CB8AC3E}">
        <p14:creationId xmlns:p14="http://schemas.microsoft.com/office/powerpoint/2010/main" val="38916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7" grpId="0"/>
      <p:bldP spid="9" grpId="0"/>
      <p:bldP spid="13"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56E47-3645-2713-7AD5-68D7706C617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59A93C-EA9B-4AC0-9939-0F767DA28B35}"/>
              </a:ext>
            </a:extLst>
          </p:cNvPr>
          <p:cNvSpPr/>
          <p:nvPr/>
        </p:nvSpPr>
        <p:spPr>
          <a:xfrm>
            <a:off x="0" y="0"/>
            <a:ext cx="12192000" cy="6858000"/>
          </a:xfrm>
          <a:prstGeom prst="rect">
            <a:avLst/>
          </a:prstGeom>
          <a:solidFill>
            <a:srgbClr val="FDF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E0E3"/>
              </a:solidFill>
            </a:endParaRPr>
          </a:p>
        </p:txBody>
      </p:sp>
      <p:sp>
        <p:nvSpPr>
          <p:cNvPr id="32" name="Title 1">
            <a:extLst>
              <a:ext uri="{FF2B5EF4-FFF2-40B4-BE49-F238E27FC236}">
                <a16:creationId xmlns:a16="http://schemas.microsoft.com/office/drawing/2014/main" id="{E435E2CC-A776-326A-7989-FE35AA921CDB}"/>
              </a:ext>
            </a:extLst>
          </p:cNvPr>
          <p:cNvSpPr txBox="1">
            <a:spLocks/>
          </p:cNvSpPr>
          <p:nvPr/>
        </p:nvSpPr>
        <p:spPr>
          <a:xfrm>
            <a:off x="665125" y="188739"/>
            <a:ext cx="8430989" cy="14408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dirty="0">
                <a:solidFill>
                  <a:srgbClr val="430007"/>
                </a:solidFill>
                <a:latin typeface="Archivo" pitchFamily="2" charset="77"/>
                <a:cs typeface="Archivo" pitchFamily="2" charset="77"/>
              </a:rPr>
              <a:t>Key Strategic Initiatives – FY2025</a:t>
            </a:r>
          </a:p>
        </p:txBody>
      </p:sp>
      <p:sp>
        <p:nvSpPr>
          <p:cNvPr id="4" name="Rounded Rectangle 3">
            <a:extLst>
              <a:ext uri="{FF2B5EF4-FFF2-40B4-BE49-F238E27FC236}">
                <a16:creationId xmlns:a16="http://schemas.microsoft.com/office/drawing/2014/main" id="{97F1116C-D6FB-00AE-ABE3-B1262E2D8597}"/>
              </a:ext>
            </a:extLst>
          </p:cNvPr>
          <p:cNvSpPr/>
          <p:nvPr/>
        </p:nvSpPr>
        <p:spPr>
          <a:xfrm>
            <a:off x="613363" y="1453693"/>
            <a:ext cx="2645363" cy="4761764"/>
          </a:xfrm>
          <a:prstGeom prst="roundRect">
            <a:avLst/>
          </a:prstGeom>
          <a:solidFill>
            <a:srgbClr val="FFA3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430007"/>
                </a:solidFill>
                <a:latin typeface="Archivo" pitchFamily="2" charset="77"/>
                <a:cs typeface="Archivo" pitchFamily="2" charset="77"/>
              </a:rPr>
              <a:t>Invoice Disputes Process</a:t>
            </a:r>
          </a:p>
          <a:p>
            <a:endParaRPr lang="en-US" dirty="0">
              <a:solidFill>
                <a:srgbClr val="430007"/>
              </a:solidFill>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Evaluate payment discrepancies due to receipt quantity variance</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Analyze vendor invoices to identify additional short-pay reasons</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Build 2-way communication portal to file invoice disputes</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Establish manual payment process to pay relevant invoices</a:t>
            </a:r>
          </a:p>
        </p:txBody>
      </p:sp>
      <p:sp>
        <p:nvSpPr>
          <p:cNvPr id="13" name="Rounded Rectangle 12">
            <a:extLst>
              <a:ext uri="{FF2B5EF4-FFF2-40B4-BE49-F238E27FC236}">
                <a16:creationId xmlns:a16="http://schemas.microsoft.com/office/drawing/2014/main" id="{343A3033-FED5-092A-7616-D601EA566024}"/>
              </a:ext>
            </a:extLst>
          </p:cNvPr>
          <p:cNvSpPr/>
          <p:nvPr/>
        </p:nvSpPr>
        <p:spPr>
          <a:xfrm>
            <a:off x="3390429" y="1464982"/>
            <a:ext cx="2645363" cy="4750475"/>
          </a:xfrm>
          <a:prstGeom prst="roundRect">
            <a:avLst/>
          </a:prstGeom>
          <a:solidFill>
            <a:srgbClr val="9706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FE0E3"/>
                </a:solidFill>
                <a:latin typeface="Archivo" pitchFamily="2" charset="77"/>
                <a:cs typeface="Archivo" pitchFamily="2" charset="77"/>
              </a:rPr>
              <a:t>Appointment Exceptions</a:t>
            </a:r>
          </a:p>
          <a:p>
            <a:endParaRPr lang="en-US" dirty="0">
              <a:solidFill>
                <a:srgbClr val="FFE0E3"/>
              </a:solidFill>
            </a:endParaRPr>
          </a:p>
          <a:p>
            <a:pPr marL="285750" indent="-285750">
              <a:buFont typeface="Arial" panose="020B0604020202020204" pitchFamily="34" charset="0"/>
              <a:buChar char="•"/>
            </a:pPr>
            <a:r>
              <a:rPr lang="en-US" sz="1400" dirty="0">
                <a:solidFill>
                  <a:srgbClr val="FFE0E3"/>
                </a:solidFill>
                <a:latin typeface="DM Sans 14pt" pitchFamily="2" charset="77"/>
                <a:cs typeface="Futura" panose="020B0602020204020303" pitchFamily="34" charset="-79"/>
              </a:rPr>
              <a:t>Establish process to proactively identify early/late shipments</a:t>
            </a:r>
          </a:p>
          <a:p>
            <a:pPr marL="285750" indent="-285750">
              <a:buFont typeface="Arial" panose="020B0604020202020204" pitchFamily="34" charset="0"/>
              <a:buChar char="•"/>
            </a:pPr>
            <a:endParaRPr lang="en-US" sz="1400" dirty="0">
              <a:solidFill>
                <a:srgbClr val="FFE0E3"/>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FE0E3"/>
                </a:solidFill>
                <a:latin typeface="DM Sans 14pt" pitchFamily="2" charset="77"/>
                <a:cs typeface="Futura" panose="020B0602020204020303" pitchFamily="34" charset="-79"/>
              </a:rPr>
              <a:t>Requirement of an ASN to schedule and/or unload shipments at warehouses</a:t>
            </a:r>
          </a:p>
          <a:p>
            <a:pPr marL="285750" indent="-285750">
              <a:buFont typeface="Arial" panose="020B0604020202020204" pitchFamily="34" charset="0"/>
              <a:buChar char="•"/>
            </a:pPr>
            <a:endParaRPr lang="en-US" sz="1400" dirty="0">
              <a:solidFill>
                <a:srgbClr val="FFE0E3"/>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FE0E3"/>
                </a:solidFill>
                <a:latin typeface="DM Sans 14pt" pitchFamily="2" charset="77"/>
                <a:cs typeface="Futura" panose="020B0602020204020303" pitchFamily="34" charset="-79"/>
              </a:rPr>
              <a:t>External communication to relevant stakeholders to build transparency</a:t>
            </a:r>
          </a:p>
          <a:p>
            <a:pPr marL="285750" indent="-285750">
              <a:buFont typeface="Arial" panose="020B0604020202020204" pitchFamily="34" charset="0"/>
              <a:buChar char="•"/>
            </a:pPr>
            <a:endParaRPr lang="en-US" sz="1400" dirty="0">
              <a:solidFill>
                <a:srgbClr val="FFE0E3"/>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FE0E3"/>
                </a:solidFill>
                <a:latin typeface="DM Sans 14pt" pitchFamily="2" charset="77"/>
                <a:cs typeface="Futura" panose="020B0602020204020303" pitchFamily="34" charset="-79"/>
              </a:rPr>
              <a:t>Develop reporting to track infractions and perform root cause analysis</a:t>
            </a:r>
          </a:p>
        </p:txBody>
      </p:sp>
      <p:sp>
        <p:nvSpPr>
          <p:cNvPr id="16" name="Rounded Rectangle 15">
            <a:extLst>
              <a:ext uri="{FF2B5EF4-FFF2-40B4-BE49-F238E27FC236}">
                <a16:creationId xmlns:a16="http://schemas.microsoft.com/office/drawing/2014/main" id="{1905B975-0F65-635F-7078-1D7B9579CDAE}"/>
              </a:ext>
            </a:extLst>
          </p:cNvPr>
          <p:cNvSpPr/>
          <p:nvPr/>
        </p:nvSpPr>
        <p:spPr>
          <a:xfrm>
            <a:off x="6167496" y="1442405"/>
            <a:ext cx="2645363" cy="4773052"/>
          </a:xfrm>
          <a:prstGeom prst="round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430007"/>
                </a:solidFill>
                <a:latin typeface="Archivo" pitchFamily="2" charset="77"/>
                <a:cs typeface="Archivo" pitchFamily="2" charset="77"/>
              </a:rPr>
              <a:t>Vendor Portal</a:t>
            </a:r>
          </a:p>
          <a:p>
            <a:endParaRPr lang="en-US" dirty="0">
              <a:solidFill>
                <a:srgbClr val="430007"/>
              </a:solidFill>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Create a one-stop shop for vendors, replacing email communication</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Centralized location to track VSENs, invoice disputes and appointment exceptions</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Lead time updates pushed to relevant stakeholders automatically</a:t>
            </a:r>
          </a:p>
          <a:p>
            <a:pPr marL="285750" indent="-285750">
              <a:buFont typeface="Arial" panose="020B0604020202020204" pitchFamily="34" charset="0"/>
              <a:buChar char="•"/>
            </a:pPr>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Portal access requests and password resets</a:t>
            </a:r>
          </a:p>
          <a:p>
            <a:endParaRPr lang="en-US" sz="1400" dirty="0">
              <a:solidFill>
                <a:srgbClr val="430007"/>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430007"/>
                </a:solidFill>
                <a:latin typeface="DM Sans 14pt" pitchFamily="2" charset="77"/>
                <a:cs typeface="Futura" panose="020B0602020204020303" pitchFamily="34" charset="-79"/>
              </a:rPr>
              <a:t>Vendor contact database</a:t>
            </a:r>
            <a:endParaRPr lang="en-US" sz="1400" dirty="0">
              <a:solidFill>
                <a:srgbClr val="430007"/>
              </a:solidFill>
              <a:latin typeface="DM Sans 14pt" pitchFamily="2" charset="77"/>
            </a:endParaRPr>
          </a:p>
        </p:txBody>
      </p:sp>
      <p:sp>
        <p:nvSpPr>
          <p:cNvPr id="18" name="Rounded Rectangle 17">
            <a:extLst>
              <a:ext uri="{FF2B5EF4-FFF2-40B4-BE49-F238E27FC236}">
                <a16:creationId xmlns:a16="http://schemas.microsoft.com/office/drawing/2014/main" id="{6F45E3C8-06E6-7FCC-2EE1-C7CDF6923A47}"/>
              </a:ext>
            </a:extLst>
          </p:cNvPr>
          <p:cNvSpPr/>
          <p:nvPr/>
        </p:nvSpPr>
        <p:spPr>
          <a:xfrm>
            <a:off x="8933274" y="1442404"/>
            <a:ext cx="2645363" cy="4773053"/>
          </a:xfrm>
          <a:prstGeom prst="round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FDF3F4"/>
                </a:solidFill>
                <a:latin typeface="Archivo" pitchFamily="2" charset="77"/>
                <a:cs typeface="Archivo" pitchFamily="2" charset="77"/>
              </a:rPr>
              <a:t>Vendor Outreach</a:t>
            </a:r>
          </a:p>
          <a:p>
            <a:endParaRPr lang="en-US" dirty="0">
              <a:solidFill>
                <a:srgbClr val="FDF3F4"/>
              </a:solidFill>
            </a:endParaRPr>
          </a:p>
          <a:p>
            <a:pPr marL="285750" indent="-285750">
              <a:buFont typeface="Arial" panose="020B0604020202020204" pitchFamily="34" charset="0"/>
              <a:buChar char="•"/>
            </a:pPr>
            <a:r>
              <a:rPr lang="en-US" sz="1400" dirty="0">
                <a:solidFill>
                  <a:srgbClr val="FDF3F4"/>
                </a:solidFill>
                <a:latin typeface="DM Sans 14pt" pitchFamily="2" charset="77"/>
                <a:cs typeface="Futura" panose="020B0602020204020303" pitchFamily="34" charset="-79"/>
              </a:rPr>
              <a:t>Quarterly webinars to discuss current state, areas of opportunity and tips to succeed</a:t>
            </a:r>
          </a:p>
          <a:p>
            <a:pPr marL="285750" indent="-285750">
              <a:buFont typeface="Arial" panose="020B0604020202020204" pitchFamily="34" charset="0"/>
              <a:buChar char="•"/>
            </a:pPr>
            <a:endParaRPr lang="en-US" sz="1400" dirty="0">
              <a:solidFill>
                <a:srgbClr val="FDF3F4"/>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DF3F4"/>
                </a:solidFill>
                <a:latin typeface="DM Sans 14pt" pitchFamily="2" charset="77"/>
                <a:cs typeface="Futura" panose="020B0602020204020303" pitchFamily="34" charset="-79"/>
              </a:rPr>
              <a:t>Updated SBH website provides access to training decks, requirements manual, EDI specs etc.</a:t>
            </a:r>
          </a:p>
          <a:p>
            <a:pPr marL="285750" indent="-285750">
              <a:buFont typeface="Arial" panose="020B0604020202020204" pitchFamily="34" charset="0"/>
              <a:buChar char="•"/>
            </a:pPr>
            <a:endParaRPr lang="en-US" sz="1400" dirty="0">
              <a:solidFill>
                <a:srgbClr val="FDF3F4"/>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DF3F4"/>
                </a:solidFill>
                <a:latin typeface="DM Sans 14pt" pitchFamily="2" charset="77"/>
                <a:cs typeface="Futura" panose="020B0602020204020303" pitchFamily="34" charset="-79"/>
              </a:rPr>
              <a:t>Monthly vendor scorecard rollout</a:t>
            </a:r>
          </a:p>
          <a:p>
            <a:pPr marL="285750" indent="-285750">
              <a:buFont typeface="Arial" panose="020B0604020202020204" pitchFamily="34" charset="0"/>
              <a:buChar char="•"/>
            </a:pPr>
            <a:endParaRPr lang="en-US" sz="1400" dirty="0">
              <a:solidFill>
                <a:srgbClr val="FDF3F4"/>
              </a:solidFill>
              <a:latin typeface="DM Sans 14pt" pitchFamily="2" charset="77"/>
              <a:cs typeface="Futura" panose="020B0602020204020303" pitchFamily="34" charset="-79"/>
            </a:endParaRPr>
          </a:p>
          <a:p>
            <a:pPr marL="285750" indent="-285750">
              <a:buFont typeface="Arial" panose="020B0604020202020204" pitchFamily="34" charset="0"/>
              <a:buChar char="•"/>
            </a:pPr>
            <a:r>
              <a:rPr lang="en-US" sz="1400" dirty="0">
                <a:solidFill>
                  <a:srgbClr val="FDF3F4"/>
                </a:solidFill>
                <a:latin typeface="DM Sans 14pt" pitchFamily="2" charset="77"/>
                <a:cs typeface="Futura" panose="020B0602020204020303" pitchFamily="34" charset="-79"/>
              </a:rPr>
              <a:t>Knowledge share through weekly/monthly touch bases with vendors </a:t>
            </a:r>
            <a:endParaRPr lang="en-US" sz="1400" dirty="0">
              <a:solidFill>
                <a:srgbClr val="FDF3F4"/>
              </a:solidFill>
              <a:latin typeface="DM Sans 14pt" pitchFamily="2" charset="77"/>
            </a:endParaRPr>
          </a:p>
        </p:txBody>
      </p:sp>
      <p:pic>
        <p:nvPicPr>
          <p:cNvPr id="3" name="Picture 2" descr="A red and black logo&#10;&#10;Description automatically generated">
            <a:extLst>
              <a:ext uri="{FF2B5EF4-FFF2-40B4-BE49-F238E27FC236}">
                <a16:creationId xmlns:a16="http://schemas.microsoft.com/office/drawing/2014/main" id="{D734E347-1585-3F46-3037-5F31CE7C989F}"/>
              </a:ext>
            </a:extLst>
          </p:cNvPr>
          <p:cNvPicPr>
            <a:picLocks noChangeAspect="1"/>
          </p:cNvPicPr>
          <p:nvPr/>
        </p:nvPicPr>
        <p:blipFill>
          <a:blip r:embed="rId2"/>
          <a:stretch>
            <a:fillRect/>
          </a:stretch>
        </p:blipFill>
        <p:spPr>
          <a:xfrm rot="10800000" flipH="1" flipV="1">
            <a:off x="10724445" y="6215457"/>
            <a:ext cx="1184860" cy="367790"/>
          </a:xfrm>
          <a:prstGeom prst="rect">
            <a:avLst/>
          </a:prstGeom>
        </p:spPr>
      </p:pic>
    </p:spTree>
    <p:extLst>
      <p:ext uri="{BB962C8B-B14F-4D97-AF65-F5344CB8AC3E}">
        <p14:creationId xmlns:p14="http://schemas.microsoft.com/office/powerpoint/2010/main" val="41990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F82BF-2DB8-83C8-9286-B394B3CB0F5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EAAC27-01FB-0195-666E-1F0767473AB0}"/>
              </a:ext>
            </a:extLst>
          </p:cNvPr>
          <p:cNvSpPr>
            <a:spLocks noGrp="1" noRot="1" noMove="1" noResize="1" noEditPoints="1" noAdjustHandles="1" noChangeArrowheads="1" noChangeShapeType="1"/>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sp>
        <p:nvSpPr>
          <p:cNvPr id="2" name="Title 1">
            <a:extLst>
              <a:ext uri="{FF2B5EF4-FFF2-40B4-BE49-F238E27FC236}">
                <a16:creationId xmlns:a16="http://schemas.microsoft.com/office/drawing/2014/main" id="{1F4C9FCC-F416-4645-B21C-A65A5E65FFD1}"/>
              </a:ext>
            </a:extLst>
          </p:cNvPr>
          <p:cNvSpPr>
            <a:spLocks noGrp="1"/>
          </p:cNvSpPr>
          <p:nvPr>
            <p:ph type="ctrTitle"/>
          </p:nvPr>
        </p:nvSpPr>
        <p:spPr>
          <a:xfrm>
            <a:off x="0" y="476265"/>
            <a:ext cx="4028536" cy="662423"/>
          </a:xfrm>
        </p:spPr>
        <p:txBody>
          <a:bodyPr anchor="t">
            <a:noAutofit/>
          </a:bodyPr>
          <a:lstStyle/>
          <a:p>
            <a:pPr>
              <a:lnSpc>
                <a:spcPct val="100000"/>
              </a:lnSpc>
            </a:pPr>
            <a:r>
              <a:rPr lang="en-US" sz="3600" dirty="0">
                <a:solidFill>
                  <a:srgbClr val="FFE0E3"/>
                </a:solidFill>
                <a:latin typeface="Archivo" pitchFamily="2" charset="77"/>
                <a:cs typeface="Archivo" pitchFamily="2" charset="77"/>
              </a:rPr>
              <a:t>Road To Success!</a:t>
            </a:r>
            <a:endParaRPr lang="en-US" sz="3600" b="1" i="1" dirty="0">
              <a:solidFill>
                <a:srgbClr val="FFE0E3"/>
              </a:solidFill>
              <a:latin typeface="Archivo" pitchFamily="2" charset="77"/>
              <a:cs typeface="Archivo" pitchFamily="2" charset="77"/>
            </a:endParaRPr>
          </a:p>
        </p:txBody>
      </p:sp>
      <p:sp>
        <p:nvSpPr>
          <p:cNvPr id="3" name="Rectangle 2">
            <a:extLst>
              <a:ext uri="{FF2B5EF4-FFF2-40B4-BE49-F238E27FC236}">
                <a16:creationId xmlns:a16="http://schemas.microsoft.com/office/drawing/2014/main" id="{9F103BB6-333F-A061-302C-639766C5D684}"/>
              </a:ext>
            </a:extLst>
          </p:cNvPr>
          <p:cNvSpPr/>
          <p:nvPr/>
        </p:nvSpPr>
        <p:spPr>
          <a:xfrm>
            <a:off x="4028536" y="-1"/>
            <a:ext cx="8163464" cy="6858000"/>
          </a:xfrm>
          <a:prstGeom prst="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6" name="Picture 5" descr="A red and black logo&#10;&#10;Description automatically generated">
            <a:extLst>
              <a:ext uri="{FF2B5EF4-FFF2-40B4-BE49-F238E27FC236}">
                <a16:creationId xmlns:a16="http://schemas.microsoft.com/office/drawing/2014/main" id="{9543C9DC-BAAD-7EB2-4504-39450B3FC733}"/>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pic>
        <p:nvPicPr>
          <p:cNvPr id="5" name="Picture 6" descr="On time - Free time and date icons">
            <a:extLst>
              <a:ext uri="{FF2B5EF4-FFF2-40B4-BE49-F238E27FC236}">
                <a16:creationId xmlns:a16="http://schemas.microsoft.com/office/drawing/2014/main" id="{219290A0-4886-314C-AA92-1D2C58632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400" y="2445409"/>
            <a:ext cx="1967181" cy="196718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D9982D1-69EC-3888-115B-7BBB0FD55752}"/>
              </a:ext>
            </a:extLst>
          </p:cNvPr>
          <p:cNvSpPr txBox="1">
            <a:spLocks/>
          </p:cNvSpPr>
          <p:nvPr/>
        </p:nvSpPr>
        <p:spPr>
          <a:xfrm>
            <a:off x="4304580" y="476265"/>
            <a:ext cx="7604725" cy="41994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1 PO : 1 ASN : 1 BOL</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ASN (EDI 856)</a:t>
            </a: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Acknowledgement (EDI 855)</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1</a:t>
            </a:r>
            <a:r>
              <a:rPr lang="en-US" sz="2000" baseline="30000" dirty="0">
                <a:solidFill>
                  <a:srgbClr val="430007"/>
                </a:solidFill>
                <a:latin typeface="Archivo" pitchFamily="2" charset="77"/>
                <a:cs typeface="Archivo" pitchFamily="2" charset="77"/>
              </a:rPr>
              <a:t>st</a:t>
            </a:r>
            <a:r>
              <a:rPr lang="en-US" sz="2000" dirty="0">
                <a:solidFill>
                  <a:srgbClr val="430007"/>
                </a:solidFill>
                <a:latin typeface="Archivo" pitchFamily="2" charset="77"/>
                <a:cs typeface="Archivo" pitchFamily="2" charset="77"/>
              </a:rPr>
              <a:t> day of the delivery window</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Appointments are first come, first serve</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Lead times</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algn="l">
              <a:lnSpc>
                <a:spcPct val="100000"/>
              </a:lnSpc>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SBH Support – </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Dock space availability</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Real-time ASN availability</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Lead time validation</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Appointment exceptions</a:t>
            </a: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p:txBody>
      </p:sp>
    </p:spTree>
    <p:extLst>
      <p:ext uri="{BB962C8B-B14F-4D97-AF65-F5344CB8AC3E}">
        <p14:creationId xmlns:p14="http://schemas.microsoft.com/office/powerpoint/2010/main" val="371286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BF14-F7AD-FA3C-8CE2-B6449B16745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3212F8-77C7-6A1D-6455-95A6B62B8891}"/>
              </a:ext>
            </a:extLst>
          </p:cNvPr>
          <p:cNvSpPr>
            <a:spLocks noGrp="1" noRot="1" noMove="1" noResize="1" noEditPoints="1" noAdjustHandles="1" noChangeArrowheads="1" noChangeShapeType="1"/>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sp>
        <p:nvSpPr>
          <p:cNvPr id="2" name="Title 1">
            <a:extLst>
              <a:ext uri="{FF2B5EF4-FFF2-40B4-BE49-F238E27FC236}">
                <a16:creationId xmlns:a16="http://schemas.microsoft.com/office/drawing/2014/main" id="{7CFF572F-3ADF-7422-15C1-E051A768A11F}"/>
              </a:ext>
            </a:extLst>
          </p:cNvPr>
          <p:cNvSpPr>
            <a:spLocks noGrp="1"/>
          </p:cNvSpPr>
          <p:nvPr>
            <p:ph type="ctrTitle"/>
          </p:nvPr>
        </p:nvSpPr>
        <p:spPr>
          <a:xfrm>
            <a:off x="0" y="476265"/>
            <a:ext cx="4028536" cy="662423"/>
          </a:xfrm>
        </p:spPr>
        <p:txBody>
          <a:bodyPr anchor="t">
            <a:noAutofit/>
          </a:bodyPr>
          <a:lstStyle/>
          <a:p>
            <a:pPr>
              <a:lnSpc>
                <a:spcPct val="100000"/>
              </a:lnSpc>
            </a:pPr>
            <a:r>
              <a:rPr lang="en-US" sz="3600" dirty="0">
                <a:solidFill>
                  <a:srgbClr val="FFE0E3"/>
                </a:solidFill>
                <a:latin typeface="Archivo" pitchFamily="2" charset="77"/>
                <a:cs typeface="Archivo" pitchFamily="2" charset="77"/>
              </a:rPr>
              <a:t>Road To Success!</a:t>
            </a:r>
            <a:endParaRPr lang="en-US" sz="3600" b="1" i="1" dirty="0">
              <a:solidFill>
                <a:srgbClr val="FFE0E3"/>
              </a:solidFill>
              <a:latin typeface="Archivo" pitchFamily="2" charset="77"/>
              <a:cs typeface="Archivo" pitchFamily="2" charset="77"/>
            </a:endParaRPr>
          </a:p>
        </p:txBody>
      </p:sp>
      <p:sp>
        <p:nvSpPr>
          <p:cNvPr id="3" name="Rectangle 2">
            <a:extLst>
              <a:ext uri="{FF2B5EF4-FFF2-40B4-BE49-F238E27FC236}">
                <a16:creationId xmlns:a16="http://schemas.microsoft.com/office/drawing/2014/main" id="{C9B91490-1453-2696-966E-363CAAB8BA45}"/>
              </a:ext>
            </a:extLst>
          </p:cNvPr>
          <p:cNvSpPr/>
          <p:nvPr/>
        </p:nvSpPr>
        <p:spPr>
          <a:xfrm>
            <a:off x="4028536" y="-1"/>
            <a:ext cx="8163464" cy="6858000"/>
          </a:xfrm>
          <a:prstGeom prst="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6" name="Picture 5" descr="A red and black logo&#10;&#10;Description automatically generated">
            <a:extLst>
              <a:ext uri="{FF2B5EF4-FFF2-40B4-BE49-F238E27FC236}">
                <a16:creationId xmlns:a16="http://schemas.microsoft.com/office/drawing/2014/main" id="{102B6ED0-C9E3-D704-451F-E9954428B59B}"/>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pic>
        <p:nvPicPr>
          <p:cNvPr id="4098" name="Picture 2" descr="Invoice Animations - Free Download in ...">
            <a:extLst>
              <a:ext uri="{FF2B5EF4-FFF2-40B4-BE49-F238E27FC236}">
                <a16:creationId xmlns:a16="http://schemas.microsoft.com/office/drawing/2014/main" id="{4CAB8FF7-1D43-A711-00AF-753795D58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80" y="2333624"/>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944AFD3-C58E-7086-9263-5D4D21FA511D}"/>
              </a:ext>
            </a:extLst>
          </p:cNvPr>
          <p:cNvSpPr txBox="1">
            <a:spLocks/>
          </p:cNvSpPr>
          <p:nvPr/>
        </p:nvSpPr>
        <p:spPr>
          <a:xfrm>
            <a:off x="4304580" y="476265"/>
            <a:ext cx="7604725" cy="41994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On-time delivery</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Invoice (EDI 810) – EDI submission, Line-level accuracy</a:t>
            </a: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Acknowledgement (EDI 855) – Prices, Allowances</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ASN (EDI 856) – EDI submission, Line-level accuracy</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labels, pallet labels and packing slips</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SBH Support – </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Dedicated resource for quicker dispute resolution</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Processes in place to maximize receiving accuracy</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Swim lanes to identify correct point of contact based on issue</a:t>
            </a:r>
          </a:p>
          <a:p>
            <a:pPr marL="1028700" lvl="1" indent="-571500">
              <a:buFont typeface="Wingdings" panose="05000000000000000000" pitchFamily="2" charset="2"/>
              <a:buChar char="ü"/>
            </a:pPr>
            <a:r>
              <a:rPr lang="en-US" sz="2000" dirty="0">
                <a:solidFill>
                  <a:srgbClr val="430007"/>
                </a:solidFill>
                <a:latin typeface="Archivo" pitchFamily="2" charset="77"/>
                <a:cs typeface="Archivo" pitchFamily="2" charset="77"/>
              </a:rPr>
              <a:t>EDI support for invoice (EDI 810) transmission</a:t>
            </a: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p:txBody>
      </p:sp>
    </p:spTree>
    <p:extLst>
      <p:ext uri="{BB962C8B-B14F-4D97-AF65-F5344CB8AC3E}">
        <p14:creationId xmlns:p14="http://schemas.microsoft.com/office/powerpoint/2010/main" val="11683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B4B3-4F58-E885-47BA-D2A94672E1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FD73E6-0B0D-F156-28F0-D6BA4DAF9A38}"/>
              </a:ext>
            </a:extLst>
          </p:cNvPr>
          <p:cNvSpPr/>
          <p:nvPr/>
        </p:nvSpPr>
        <p:spPr>
          <a:xfrm>
            <a:off x="0" y="0"/>
            <a:ext cx="12192000" cy="6858000"/>
          </a:xfrm>
          <a:prstGeom prst="rect">
            <a:avLst/>
          </a:prstGeom>
          <a:solidFill>
            <a:srgbClr val="FDF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E0E3"/>
              </a:solidFill>
            </a:endParaRPr>
          </a:p>
        </p:txBody>
      </p:sp>
      <p:sp>
        <p:nvSpPr>
          <p:cNvPr id="32" name="Title 1">
            <a:extLst>
              <a:ext uri="{FF2B5EF4-FFF2-40B4-BE49-F238E27FC236}">
                <a16:creationId xmlns:a16="http://schemas.microsoft.com/office/drawing/2014/main" id="{FED0D636-783D-B257-385F-34AA7738FBE4}"/>
              </a:ext>
            </a:extLst>
          </p:cNvPr>
          <p:cNvSpPr txBox="1">
            <a:spLocks/>
          </p:cNvSpPr>
          <p:nvPr/>
        </p:nvSpPr>
        <p:spPr>
          <a:xfrm>
            <a:off x="665125" y="188739"/>
            <a:ext cx="8430989" cy="14408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dirty="0">
                <a:solidFill>
                  <a:srgbClr val="430007"/>
                </a:solidFill>
                <a:latin typeface="Archivo" pitchFamily="2" charset="77"/>
                <a:cs typeface="Archivo" pitchFamily="2" charset="77"/>
              </a:rPr>
              <a:t>FY2026 Focus</a:t>
            </a:r>
          </a:p>
        </p:txBody>
      </p:sp>
      <p:sp>
        <p:nvSpPr>
          <p:cNvPr id="4" name="Rounded Rectangle 3">
            <a:extLst>
              <a:ext uri="{FF2B5EF4-FFF2-40B4-BE49-F238E27FC236}">
                <a16:creationId xmlns:a16="http://schemas.microsoft.com/office/drawing/2014/main" id="{324F88DD-D24D-7518-5CCE-3FA21824FDAE}"/>
              </a:ext>
            </a:extLst>
          </p:cNvPr>
          <p:cNvSpPr/>
          <p:nvPr/>
        </p:nvSpPr>
        <p:spPr>
          <a:xfrm>
            <a:off x="662524" y="1429113"/>
            <a:ext cx="3409144" cy="1996441"/>
          </a:xfrm>
          <a:prstGeom prst="roundRect">
            <a:avLst/>
          </a:prstGeom>
          <a:solidFill>
            <a:srgbClr val="FFA3A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dirty="0">
                <a:solidFill>
                  <a:srgbClr val="430007"/>
                </a:solidFill>
                <a:latin typeface="Archivo"/>
                <a:cs typeface="Archivo" pitchFamily="2" charset="77"/>
              </a:rPr>
              <a:t>Shipment Quality Audit</a:t>
            </a:r>
          </a:p>
        </p:txBody>
      </p:sp>
      <p:sp>
        <p:nvSpPr>
          <p:cNvPr id="13" name="Rounded Rectangle 12">
            <a:extLst>
              <a:ext uri="{FF2B5EF4-FFF2-40B4-BE49-F238E27FC236}">
                <a16:creationId xmlns:a16="http://schemas.microsoft.com/office/drawing/2014/main" id="{BDD7438E-85FB-9EAC-A5EA-B8DB0B8CC527}"/>
              </a:ext>
            </a:extLst>
          </p:cNvPr>
          <p:cNvSpPr/>
          <p:nvPr/>
        </p:nvSpPr>
        <p:spPr>
          <a:xfrm>
            <a:off x="4366847" y="1429113"/>
            <a:ext cx="3458305" cy="1997443"/>
          </a:xfrm>
          <a:prstGeom prst="roundRect">
            <a:avLst/>
          </a:prstGeom>
          <a:solidFill>
            <a:srgbClr val="97061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dirty="0">
                <a:solidFill>
                  <a:srgbClr val="FFE0E3"/>
                </a:solidFill>
                <a:latin typeface="Archivo"/>
                <a:cs typeface="Archivo" pitchFamily="2" charset="77"/>
              </a:rPr>
              <a:t>Line-Level EDI Compliance</a:t>
            </a:r>
          </a:p>
        </p:txBody>
      </p:sp>
      <p:sp>
        <p:nvSpPr>
          <p:cNvPr id="18" name="Rounded Rectangle 17">
            <a:extLst>
              <a:ext uri="{FF2B5EF4-FFF2-40B4-BE49-F238E27FC236}">
                <a16:creationId xmlns:a16="http://schemas.microsoft.com/office/drawing/2014/main" id="{DC5F0D66-DE70-C7EE-64A4-6E4CD2BE27B6}"/>
              </a:ext>
            </a:extLst>
          </p:cNvPr>
          <p:cNvSpPr/>
          <p:nvPr/>
        </p:nvSpPr>
        <p:spPr>
          <a:xfrm>
            <a:off x="8120332" y="1431115"/>
            <a:ext cx="3458305" cy="1995441"/>
          </a:xfrm>
          <a:prstGeom prst="round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dirty="0">
                <a:solidFill>
                  <a:srgbClr val="FDF3F4"/>
                </a:solidFill>
                <a:latin typeface="Archivo" pitchFamily="2" charset="77"/>
                <a:cs typeface="Archivo" pitchFamily="2" charset="77"/>
              </a:rPr>
              <a:t>New WMS</a:t>
            </a:r>
          </a:p>
          <a:p>
            <a:pPr algn="ctr"/>
            <a:r>
              <a:rPr lang="en-US" sz="2500" dirty="0">
                <a:solidFill>
                  <a:srgbClr val="FDF3F4"/>
                </a:solidFill>
                <a:latin typeface="Archivo"/>
              </a:rPr>
              <a:t>Manhattan Active</a:t>
            </a:r>
          </a:p>
        </p:txBody>
      </p:sp>
      <p:pic>
        <p:nvPicPr>
          <p:cNvPr id="3" name="Picture 2" descr="A red and black logo&#10;&#10;Description automatically generated">
            <a:extLst>
              <a:ext uri="{FF2B5EF4-FFF2-40B4-BE49-F238E27FC236}">
                <a16:creationId xmlns:a16="http://schemas.microsoft.com/office/drawing/2014/main" id="{96FD4909-2577-3CD0-3E00-1F6D5B8D7A83}"/>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sp>
        <p:nvSpPr>
          <p:cNvPr id="7" name="TextBox 6">
            <a:extLst>
              <a:ext uri="{FF2B5EF4-FFF2-40B4-BE49-F238E27FC236}">
                <a16:creationId xmlns:a16="http://schemas.microsoft.com/office/drawing/2014/main" id="{C863B511-7E7B-8CDA-D7D2-0FED5F1292E3}"/>
              </a:ext>
            </a:extLst>
          </p:cNvPr>
          <p:cNvSpPr txBox="1"/>
          <p:nvPr/>
        </p:nvSpPr>
        <p:spPr>
          <a:xfrm>
            <a:off x="663677" y="3625645"/>
            <a:ext cx="340441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Compliant shipments</a:t>
            </a:r>
            <a:endParaRPr lang="en-US" dirty="0"/>
          </a:p>
          <a:p>
            <a:pPr algn="ctr"/>
            <a:r>
              <a:rPr lang="en-US" sz="1400" dirty="0"/>
              <a:t>= Faster, more accurate receiving</a:t>
            </a:r>
            <a:endParaRPr lang="en-US" dirty="0"/>
          </a:p>
          <a:p>
            <a:pPr algn="ctr"/>
            <a:r>
              <a:rPr lang="en-US" sz="1400" dirty="0"/>
              <a:t>= Timely and accurate payments</a:t>
            </a:r>
            <a:endParaRPr lang="en-US" dirty="0"/>
          </a:p>
        </p:txBody>
      </p:sp>
      <p:sp>
        <p:nvSpPr>
          <p:cNvPr id="8" name="TextBox 7">
            <a:extLst>
              <a:ext uri="{FF2B5EF4-FFF2-40B4-BE49-F238E27FC236}">
                <a16:creationId xmlns:a16="http://schemas.microsoft.com/office/drawing/2014/main" id="{B0B08D68-F19B-2C0C-B03C-A22E13D5632F}"/>
              </a:ext>
            </a:extLst>
          </p:cNvPr>
          <p:cNvSpPr txBox="1"/>
          <p:nvPr/>
        </p:nvSpPr>
        <p:spPr>
          <a:xfrm>
            <a:off x="4363064" y="3625644"/>
            <a:ext cx="346586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Compliant EDI documents</a:t>
            </a:r>
            <a:endParaRPr lang="en-US" dirty="0"/>
          </a:p>
          <a:p>
            <a:pPr algn="ctr"/>
            <a:r>
              <a:rPr lang="en-US" sz="1400" dirty="0"/>
              <a:t>= Cleaner PO life cycle</a:t>
            </a:r>
            <a:endParaRPr lang="en-US" dirty="0"/>
          </a:p>
          <a:p>
            <a:pPr algn="ctr"/>
            <a:r>
              <a:rPr lang="en-US" sz="1400" dirty="0"/>
              <a:t>= More accurate receiving</a:t>
            </a:r>
          </a:p>
          <a:p>
            <a:pPr algn="ctr"/>
            <a:r>
              <a:rPr lang="en-US" sz="1400" dirty="0"/>
              <a:t>= Higher 3-way match</a:t>
            </a:r>
            <a:endParaRPr lang="en-US" dirty="0"/>
          </a:p>
          <a:p>
            <a:pPr algn="ctr"/>
            <a:r>
              <a:rPr lang="en-US" sz="1400" dirty="0"/>
              <a:t>= Timely and accurate payments</a:t>
            </a:r>
            <a:endParaRPr lang="en-US" dirty="0"/>
          </a:p>
        </p:txBody>
      </p:sp>
      <p:sp>
        <p:nvSpPr>
          <p:cNvPr id="9" name="TextBox 8">
            <a:extLst>
              <a:ext uri="{FF2B5EF4-FFF2-40B4-BE49-F238E27FC236}">
                <a16:creationId xmlns:a16="http://schemas.microsoft.com/office/drawing/2014/main" id="{FFED6429-D82B-5E9A-2282-51ADEBD78A91}"/>
              </a:ext>
            </a:extLst>
          </p:cNvPr>
          <p:cNvSpPr txBox="1"/>
          <p:nvPr/>
        </p:nvSpPr>
        <p:spPr>
          <a:xfrm>
            <a:off x="8123903" y="3625644"/>
            <a:ext cx="340441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Increased automation and capability</a:t>
            </a:r>
            <a:endParaRPr lang="en-US" dirty="0"/>
          </a:p>
          <a:p>
            <a:pPr algn="ctr"/>
            <a:r>
              <a:rPr lang="en-US" sz="1400" dirty="0"/>
              <a:t>= System driven exception reporting</a:t>
            </a:r>
            <a:endParaRPr lang="en-US" dirty="0"/>
          </a:p>
          <a:p>
            <a:pPr algn="ctr"/>
            <a:r>
              <a:rPr lang="en-US" sz="1400" dirty="0"/>
              <a:t>= Faster, more accurate receiving</a:t>
            </a:r>
            <a:endParaRPr lang="en-US" dirty="0"/>
          </a:p>
          <a:p>
            <a:pPr algn="ctr"/>
            <a:r>
              <a:rPr lang="en-US" sz="1400" dirty="0"/>
              <a:t>= Timely and accurate payments</a:t>
            </a:r>
            <a:endParaRPr lang="en-US" dirty="0"/>
          </a:p>
        </p:txBody>
      </p:sp>
    </p:spTree>
    <p:extLst>
      <p:ext uri="{BB962C8B-B14F-4D97-AF65-F5344CB8AC3E}">
        <p14:creationId xmlns:p14="http://schemas.microsoft.com/office/powerpoint/2010/main" val="90688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399B9-E9E5-68AF-5F0E-9E00AA0F2CA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A02857-1B18-DF66-F6FE-070260D056AA}"/>
              </a:ext>
            </a:extLst>
          </p:cNvPr>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19" name="Picture 18" descr="A red and black logo&#10;&#10;Description automatically generated">
            <a:extLst>
              <a:ext uri="{FF2B5EF4-FFF2-40B4-BE49-F238E27FC236}">
                <a16:creationId xmlns:a16="http://schemas.microsoft.com/office/drawing/2014/main" id="{5A5CD926-B591-AF8A-1F88-9DA7034B4D57}"/>
              </a:ext>
            </a:extLst>
          </p:cNvPr>
          <p:cNvPicPr>
            <a:picLocks noChangeAspect="1"/>
          </p:cNvPicPr>
          <p:nvPr/>
        </p:nvPicPr>
        <p:blipFill>
          <a:blip r:embed="rId2"/>
          <a:stretch>
            <a:fillRect/>
          </a:stretch>
        </p:blipFill>
        <p:spPr>
          <a:xfrm rot="16200000">
            <a:off x="7818787" y="2472239"/>
            <a:ext cx="6528217" cy="2026411"/>
          </a:xfrm>
          <a:prstGeom prst="rect">
            <a:avLst/>
          </a:prstGeom>
        </p:spPr>
      </p:pic>
      <p:sp>
        <p:nvSpPr>
          <p:cNvPr id="10" name="Title 1">
            <a:extLst>
              <a:ext uri="{FF2B5EF4-FFF2-40B4-BE49-F238E27FC236}">
                <a16:creationId xmlns:a16="http://schemas.microsoft.com/office/drawing/2014/main" id="{CB75D7E0-E451-62F2-08C2-733B5E20C2F4}"/>
              </a:ext>
            </a:extLst>
          </p:cNvPr>
          <p:cNvSpPr>
            <a:spLocks noGrp="1"/>
          </p:cNvSpPr>
          <p:nvPr>
            <p:ph type="ctrTitle"/>
          </p:nvPr>
        </p:nvSpPr>
        <p:spPr>
          <a:xfrm>
            <a:off x="246742" y="2036637"/>
            <a:ext cx="9202058" cy="1925979"/>
          </a:xfrm>
        </p:spPr>
        <p:txBody>
          <a:bodyPr>
            <a:noAutofit/>
          </a:bodyPr>
          <a:lstStyle/>
          <a:p>
            <a:pPr>
              <a:lnSpc>
                <a:spcPts val="9560"/>
              </a:lnSpc>
            </a:pPr>
            <a:r>
              <a:rPr lang="en-US" sz="7200" spc="-150" dirty="0">
                <a:solidFill>
                  <a:srgbClr val="FDF3F4"/>
                </a:solidFill>
                <a:latin typeface="Archivo" pitchFamily="2" charset="77"/>
                <a:ea typeface="Verdana" panose="020B0604030504040204" pitchFamily="34" charset="0"/>
                <a:cs typeface="Archivo" pitchFamily="2" charset="77"/>
              </a:rPr>
              <a:t>Shipment Quality Audit</a:t>
            </a:r>
          </a:p>
        </p:txBody>
      </p:sp>
    </p:spTree>
    <p:extLst>
      <p:ext uri="{BB962C8B-B14F-4D97-AF65-F5344CB8AC3E}">
        <p14:creationId xmlns:p14="http://schemas.microsoft.com/office/powerpoint/2010/main" val="2437074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3657-28C5-D12E-BBD7-D3D1D95922F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71FAACA-7E38-BF3B-30EE-B2AC13B07E22}"/>
              </a:ext>
            </a:extLst>
          </p:cNvPr>
          <p:cNvSpPr>
            <a:spLocks noGrp="1" noRot="1" noMove="1" noResize="1" noEditPoints="1" noAdjustHandles="1" noChangeArrowheads="1" noChangeShapeType="1"/>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sp>
        <p:nvSpPr>
          <p:cNvPr id="2" name="Title 1">
            <a:extLst>
              <a:ext uri="{FF2B5EF4-FFF2-40B4-BE49-F238E27FC236}">
                <a16:creationId xmlns:a16="http://schemas.microsoft.com/office/drawing/2014/main" id="{5C3390A6-3C1C-39F8-C716-8204A3FF198D}"/>
              </a:ext>
            </a:extLst>
          </p:cNvPr>
          <p:cNvSpPr>
            <a:spLocks noGrp="1"/>
          </p:cNvSpPr>
          <p:nvPr>
            <p:ph type="ctrTitle"/>
          </p:nvPr>
        </p:nvSpPr>
        <p:spPr>
          <a:xfrm>
            <a:off x="-6651" y="1005537"/>
            <a:ext cx="4028536" cy="662423"/>
          </a:xfrm>
        </p:spPr>
        <p:txBody>
          <a:bodyPr anchor="t">
            <a:noAutofit/>
          </a:bodyPr>
          <a:lstStyle/>
          <a:p>
            <a:pPr>
              <a:lnSpc>
                <a:spcPct val="100000"/>
              </a:lnSpc>
            </a:pPr>
            <a:r>
              <a:rPr lang="en-US" sz="3600" dirty="0">
                <a:solidFill>
                  <a:srgbClr val="FFE0E3"/>
                </a:solidFill>
                <a:latin typeface="Archivo" pitchFamily="2" charset="77"/>
                <a:cs typeface="Archivo" pitchFamily="2" charset="77"/>
              </a:rPr>
              <a:t>Pre Arrival</a:t>
            </a:r>
            <a:endParaRPr lang="en-US" sz="3600" b="1" i="1" dirty="0">
              <a:solidFill>
                <a:srgbClr val="FFE0E3"/>
              </a:solidFill>
              <a:latin typeface="Archivo" pitchFamily="2" charset="77"/>
              <a:cs typeface="Archivo" pitchFamily="2" charset="77"/>
            </a:endParaRPr>
          </a:p>
        </p:txBody>
      </p:sp>
      <p:sp>
        <p:nvSpPr>
          <p:cNvPr id="3" name="Rectangle 2">
            <a:extLst>
              <a:ext uri="{FF2B5EF4-FFF2-40B4-BE49-F238E27FC236}">
                <a16:creationId xmlns:a16="http://schemas.microsoft.com/office/drawing/2014/main" id="{AFA8F7AB-548A-7073-2471-C9928C49260B}"/>
              </a:ext>
            </a:extLst>
          </p:cNvPr>
          <p:cNvSpPr/>
          <p:nvPr/>
        </p:nvSpPr>
        <p:spPr>
          <a:xfrm>
            <a:off x="4028536" y="-1"/>
            <a:ext cx="8163464" cy="6858000"/>
          </a:xfrm>
          <a:prstGeom prst="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6" name="Picture 5" descr="A red and black logo&#10;&#10;Description automatically generated">
            <a:extLst>
              <a:ext uri="{FF2B5EF4-FFF2-40B4-BE49-F238E27FC236}">
                <a16:creationId xmlns:a16="http://schemas.microsoft.com/office/drawing/2014/main" id="{A2629CAC-8439-31EC-75F7-35471617CDA4}"/>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sp>
        <p:nvSpPr>
          <p:cNvPr id="9" name="Title 1">
            <a:extLst>
              <a:ext uri="{FF2B5EF4-FFF2-40B4-BE49-F238E27FC236}">
                <a16:creationId xmlns:a16="http://schemas.microsoft.com/office/drawing/2014/main" id="{DDEBFE70-D546-2EDA-DED7-DF3B23A7CD3D}"/>
              </a:ext>
            </a:extLst>
          </p:cNvPr>
          <p:cNvSpPr txBox="1">
            <a:spLocks/>
          </p:cNvSpPr>
          <p:nvPr/>
        </p:nvSpPr>
        <p:spPr>
          <a:xfrm>
            <a:off x="4304580" y="476265"/>
            <a:ext cx="7604725" cy="41994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Carrier made an appointment</a:t>
            </a:r>
          </a:p>
          <a:p>
            <a:pPr lvl="1"/>
            <a:r>
              <a:rPr lang="en-US" sz="1200" dirty="0">
                <a:solidFill>
                  <a:srgbClr val="430007"/>
                </a:solidFill>
                <a:latin typeface="Archivo" pitchFamily="2" charset="77"/>
                <a:cs typeface="Archivo" pitchFamily="2" charset="77"/>
              </a:rPr>
              <a:t>All shipments except small parcel (UPS, </a:t>
            </a:r>
            <a:r>
              <a:rPr lang="en-US" sz="1200" dirty="0" err="1">
                <a:solidFill>
                  <a:srgbClr val="430007"/>
                </a:solidFill>
                <a:latin typeface="Archivo" pitchFamily="2" charset="77"/>
                <a:cs typeface="Archivo" pitchFamily="2" charset="77"/>
              </a:rPr>
              <a:t>Fedex</a:t>
            </a:r>
            <a:r>
              <a:rPr lang="en-US" sz="1200" dirty="0">
                <a:solidFill>
                  <a:srgbClr val="430007"/>
                </a:solidFill>
                <a:latin typeface="Archivo" pitchFamily="2" charset="77"/>
                <a:cs typeface="Archivo" pitchFamily="2" charset="77"/>
              </a:rPr>
              <a:t>) during an appointment for delivery.</a:t>
            </a:r>
            <a:r>
              <a:rPr lang="en-US" sz="100" dirty="0">
                <a:solidFill>
                  <a:srgbClr val="430007"/>
                </a:solidFill>
                <a:latin typeface="Archivo" pitchFamily="2" charset="77"/>
                <a:cs typeface="Archivo" pitchFamily="2" charset="77"/>
              </a:rPr>
              <a:t>..</a:t>
            </a:r>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ASN received for shipment</a:t>
            </a:r>
          </a:p>
          <a:p>
            <a:pPr lvl="1"/>
            <a:r>
              <a:rPr lang="en-US" sz="1200" dirty="0">
                <a:solidFill>
                  <a:srgbClr val="430007"/>
                </a:solidFill>
                <a:latin typeface="Archivo" pitchFamily="2" charset="77"/>
                <a:cs typeface="Archivo" pitchFamily="2" charset="77"/>
              </a:rPr>
              <a:t>FTL – ASN required during delivery	LTL – ASN required during scheduling</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Carrier arrived +/- 60 min from appointment</a:t>
            </a:r>
          </a:p>
          <a:p>
            <a:pPr lvl="1"/>
            <a:r>
              <a:rPr lang="en-US" sz="1200" dirty="0">
                <a:solidFill>
                  <a:srgbClr val="430007"/>
                </a:solidFill>
                <a:latin typeface="Archivo" pitchFamily="2" charset="77"/>
                <a:cs typeface="Archivo" pitchFamily="2" charset="77"/>
              </a:rPr>
              <a:t>Delivery must adhere to appointment date as well as time. DC reserves the right to refuse late/early shipments.</a:t>
            </a:r>
          </a:p>
          <a:p>
            <a:pPr lvl="1"/>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Pallet label in correct location</a:t>
            </a:r>
          </a:p>
          <a:p>
            <a:pPr lvl="1"/>
            <a:r>
              <a:rPr lang="en-US" sz="1200" dirty="0">
                <a:solidFill>
                  <a:srgbClr val="430007"/>
                </a:solidFill>
                <a:latin typeface="Archivo" pitchFamily="2" charset="77"/>
                <a:cs typeface="Archivo" pitchFamily="2" charset="77"/>
              </a:rPr>
              <a:t>Upper right corner of each pallet. GS1-128 pallet label (pallet level ASN) or human readable pallet label.</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Pallet label contains all required information</a:t>
            </a:r>
          </a:p>
          <a:p>
            <a:pPr lvl="1"/>
            <a:r>
              <a:rPr lang="en-US" sz="1200" dirty="0">
                <a:solidFill>
                  <a:srgbClr val="430007"/>
                </a:solidFill>
                <a:latin typeface="Archivo" pitchFamily="2" charset="77"/>
                <a:cs typeface="Archivo" pitchFamily="2" charset="77"/>
              </a:rPr>
              <a:t>PO Number, DC, SBH SKUs, UPCs, Carton count by SKU, Total carton count on pallet, Total SKU count on pallet, Pallet sequence number</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Pallet is standard size and in good condition</a:t>
            </a:r>
          </a:p>
          <a:p>
            <a:pPr lvl="1"/>
            <a:r>
              <a:rPr lang="en-US" sz="1200" dirty="0">
                <a:solidFill>
                  <a:srgbClr val="430007"/>
                </a:solidFill>
                <a:latin typeface="Archivo" pitchFamily="2" charset="77"/>
                <a:cs typeface="Archivo" pitchFamily="2" charset="77"/>
              </a:rPr>
              <a:t>Maximum pallet height is 55”, Wooden pallets, No Overhang, No misaligned cartons.</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Mixed SKU pallet identified “Mixed”</a:t>
            </a:r>
          </a:p>
          <a:p>
            <a:pPr lvl="1"/>
            <a:r>
              <a:rPr lang="en-US" sz="1200" dirty="0">
                <a:solidFill>
                  <a:srgbClr val="430007"/>
                </a:solidFill>
                <a:latin typeface="Archivo" pitchFamily="2" charset="77"/>
                <a:cs typeface="Archivo" pitchFamily="2" charset="77"/>
              </a:rPr>
              <a:t>“Mixed” sticker clearly visible on each pallet with more than 1 SKU. Avoid mixed PO pallets.</a:t>
            </a:r>
          </a:p>
          <a:p>
            <a:pPr lvl="1"/>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SKUs with multiple cartons on same pallet</a:t>
            </a:r>
          </a:p>
          <a:p>
            <a:pPr lvl="1"/>
            <a:r>
              <a:rPr lang="en-US" sz="1200" dirty="0">
                <a:solidFill>
                  <a:srgbClr val="430007"/>
                </a:solidFill>
                <a:latin typeface="Archivo" pitchFamily="2" charset="77"/>
                <a:cs typeface="Archivo" pitchFamily="2" charset="77"/>
              </a:rPr>
              <a:t>All cartons of a single SKU must be on same pallet unless carton count exceeds size of full pallet.</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algn="l">
              <a:lnSpc>
                <a:spcPct val="100000"/>
              </a:lnSpc>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p:txBody>
      </p:sp>
      <p:sp>
        <p:nvSpPr>
          <p:cNvPr id="5" name="Title 1">
            <a:extLst>
              <a:ext uri="{FF2B5EF4-FFF2-40B4-BE49-F238E27FC236}">
                <a16:creationId xmlns:a16="http://schemas.microsoft.com/office/drawing/2014/main" id="{A9CD482A-F86E-F47B-FD16-745870C9DBA5}"/>
              </a:ext>
            </a:extLst>
          </p:cNvPr>
          <p:cNvSpPr txBox="1">
            <a:spLocks/>
          </p:cNvSpPr>
          <p:nvPr/>
        </p:nvSpPr>
        <p:spPr>
          <a:xfrm>
            <a:off x="0" y="4168024"/>
            <a:ext cx="4028536" cy="66242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dirty="0">
                <a:solidFill>
                  <a:srgbClr val="FFE0E3"/>
                </a:solidFill>
                <a:latin typeface="Archivo" pitchFamily="2" charset="77"/>
                <a:cs typeface="Archivo" pitchFamily="2" charset="77"/>
              </a:rPr>
              <a:t>Product Audit</a:t>
            </a:r>
            <a:endParaRPr lang="en-US" sz="3600" b="1" i="1" dirty="0">
              <a:solidFill>
                <a:srgbClr val="FFE0E3"/>
              </a:solidFill>
              <a:latin typeface="Archivo" pitchFamily="2" charset="77"/>
              <a:cs typeface="Archivo" pitchFamily="2" charset="77"/>
            </a:endParaRPr>
          </a:p>
        </p:txBody>
      </p:sp>
      <p:cxnSp>
        <p:nvCxnSpPr>
          <p:cNvPr id="8" name="Straight Connector 7">
            <a:extLst>
              <a:ext uri="{FF2B5EF4-FFF2-40B4-BE49-F238E27FC236}">
                <a16:creationId xmlns:a16="http://schemas.microsoft.com/office/drawing/2014/main" id="{15428300-29A9-84D5-19C3-C3D9E2C6E9BC}"/>
              </a:ext>
            </a:extLst>
          </p:cNvPr>
          <p:cNvCxnSpPr/>
          <p:nvPr/>
        </p:nvCxnSpPr>
        <p:spPr>
          <a:xfrm>
            <a:off x="4028536" y="2575998"/>
            <a:ext cx="815681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43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11FF-0B7F-A09A-6488-2AA9D06DA9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DAC975-7931-9DE5-A9CC-80CFBA205467}"/>
              </a:ext>
            </a:extLst>
          </p:cNvPr>
          <p:cNvSpPr>
            <a:spLocks noGrp="1" noRot="1" noMove="1" noResize="1" noEditPoints="1" noAdjustHandles="1" noChangeArrowheads="1" noChangeShapeType="1"/>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sp>
        <p:nvSpPr>
          <p:cNvPr id="2" name="Title 1">
            <a:extLst>
              <a:ext uri="{FF2B5EF4-FFF2-40B4-BE49-F238E27FC236}">
                <a16:creationId xmlns:a16="http://schemas.microsoft.com/office/drawing/2014/main" id="{2B1BD89F-8E2A-35EF-E697-105D6BEE0FE5}"/>
              </a:ext>
            </a:extLst>
          </p:cNvPr>
          <p:cNvSpPr>
            <a:spLocks noGrp="1"/>
          </p:cNvSpPr>
          <p:nvPr>
            <p:ph type="ctrTitle"/>
          </p:nvPr>
        </p:nvSpPr>
        <p:spPr>
          <a:xfrm>
            <a:off x="-6651" y="1005537"/>
            <a:ext cx="4028536" cy="662423"/>
          </a:xfrm>
        </p:spPr>
        <p:txBody>
          <a:bodyPr anchor="t">
            <a:noAutofit/>
          </a:bodyPr>
          <a:lstStyle/>
          <a:p>
            <a:pPr>
              <a:lnSpc>
                <a:spcPct val="100000"/>
              </a:lnSpc>
            </a:pPr>
            <a:r>
              <a:rPr lang="en-US" sz="3600" dirty="0">
                <a:solidFill>
                  <a:srgbClr val="FFE0E3"/>
                </a:solidFill>
                <a:latin typeface="Archivo" pitchFamily="2" charset="77"/>
                <a:cs typeface="Archivo" pitchFamily="2" charset="77"/>
              </a:rPr>
              <a:t>Product Audit</a:t>
            </a:r>
            <a:br>
              <a:rPr lang="en-US" sz="3600" dirty="0">
                <a:solidFill>
                  <a:srgbClr val="FFE0E3"/>
                </a:solidFill>
                <a:latin typeface="Archivo" pitchFamily="2" charset="77"/>
                <a:cs typeface="Archivo" pitchFamily="2" charset="77"/>
              </a:rPr>
            </a:br>
            <a:r>
              <a:rPr lang="en-US" sz="3600" dirty="0">
                <a:solidFill>
                  <a:srgbClr val="FFE0E3"/>
                </a:solidFill>
                <a:latin typeface="Archivo" pitchFamily="2" charset="77"/>
                <a:cs typeface="Archivo" pitchFamily="2" charset="77"/>
              </a:rPr>
              <a:t>(contd.)</a:t>
            </a:r>
            <a:endParaRPr lang="en-US" sz="3600" b="1" i="1" dirty="0">
              <a:solidFill>
                <a:srgbClr val="FFE0E3"/>
              </a:solidFill>
              <a:latin typeface="Archivo" pitchFamily="2" charset="77"/>
              <a:cs typeface="Archivo" pitchFamily="2" charset="77"/>
            </a:endParaRPr>
          </a:p>
        </p:txBody>
      </p:sp>
      <p:sp>
        <p:nvSpPr>
          <p:cNvPr id="3" name="Rectangle 2">
            <a:extLst>
              <a:ext uri="{FF2B5EF4-FFF2-40B4-BE49-F238E27FC236}">
                <a16:creationId xmlns:a16="http://schemas.microsoft.com/office/drawing/2014/main" id="{8B16F622-53E8-32C2-6256-CA62EBA23CD5}"/>
              </a:ext>
            </a:extLst>
          </p:cNvPr>
          <p:cNvSpPr/>
          <p:nvPr/>
        </p:nvSpPr>
        <p:spPr>
          <a:xfrm>
            <a:off x="4028536" y="-1"/>
            <a:ext cx="8163464" cy="6858000"/>
          </a:xfrm>
          <a:prstGeom prst="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6" name="Picture 5" descr="A red and black logo&#10;&#10;Description automatically generated">
            <a:extLst>
              <a:ext uri="{FF2B5EF4-FFF2-40B4-BE49-F238E27FC236}">
                <a16:creationId xmlns:a16="http://schemas.microsoft.com/office/drawing/2014/main" id="{FFDAEAF7-00CA-73C9-B335-4C81FF1CAA40}"/>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sp>
        <p:nvSpPr>
          <p:cNvPr id="9" name="Title 1">
            <a:extLst>
              <a:ext uri="{FF2B5EF4-FFF2-40B4-BE49-F238E27FC236}">
                <a16:creationId xmlns:a16="http://schemas.microsoft.com/office/drawing/2014/main" id="{8358C7F2-9D31-75E8-A604-3AF7ABDFAE21}"/>
              </a:ext>
            </a:extLst>
          </p:cNvPr>
          <p:cNvSpPr txBox="1">
            <a:spLocks/>
          </p:cNvSpPr>
          <p:nvPr/>
        </p:nvSpPr>
        <p:spPr>
          <a:xfrm>
            <a:off x="4304580" y="476265"/>
            <a:ext cx="7604725" cy="41994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Packing slip in correct location</a:t>
            </a:r>
          </a:p>
          <a:p>
            <a:pPr lvl="1"/>
            <a:r>
              <a:rPr lang="en-US" sz="1200" dirty="0">
                <a:solidFill>
                  <a:srgbClr val="430007"/>
                </a:solidFill>
                <a:latin typeface="Archivo" pitchFamily="2" charset="77"/>
                <a:cs typeface="Archivo" pitchFamily="2" charset="77"/>
              </a:rPr>
              <a:t>Exterior sleeve beside pallet label on pallet closest to truck door, facing outward.</a:t>
            </a:r>
            <a:r>
              <a:rPr lang="en-US" sz="100" dirty="0">
                <a:solidFill>
                  <a:srgbClr val="430007"/>
                </a:solidFill>
                <a:latin typeface="Archivo" pitchFamily="2" charset="77"/>
                <a:cs typeface="Archivo" pitchFamily="2" charset="77"/>
              </a:rPr>
              <a:t>..</a:t>
            </a:r>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Packing slip contains all required information</a:t>
            </a:r>
          </a:p>
          <a:p>
            <a:pPr lvl="1"/>
            <a:r>
              <a:rPr lang="en-US" sz="1200" dirty="0">
                <a:solidFill>
                  <a:srgbClr val="430007"/>
                </a:solidFill>
                <a:latin typeface="Archivo" pitchFamily="2" charset="77"/>
                <a:cs typeface="Archivo" pitchFamily="2" charset="77"/>
              </a:rPr>
              <a:t>DC, All POs, SBH </a:t>
            </a:r>
            <a:r>
              <a:rPr lang="en-US" sz="1200" dirty="0" err="1">
                <a:solidFill>
                  <a:srgbClr val="430007"/>
                </a:solidFill>
                <a:latin typeface="Archivo" pitchFamily="2" charset="77"/>
                <a:cs typeface="Archivo" pitchFamily="2" charset="77"/>
              </a:rPr>
              <a:t>SKU+UPC+Description</a:t>
            </a:r>
            <a:r>
              <a:rPr lang="en-US" sz="1200" dirty="0">
                <a:solidFill>
                  <a:srgbClr val="430007"/>
                </a:solidFill>
                <a:latin typeface="Archivo" pitchFamily="2" charset="77"/>
                <a:cs typeface="Archivo" pitchFamily="2" charset="77"/>
              </a:rPr>
              <a:t> list of each PO, Carton count of each SKU on each PO, Unit count of each SKU on each PO, Total pallet count, Total carton count, Total unit count.</a:t>
            </a: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label present</a:t>
            </a:r>
          </a:p>
          <a:p>
            <a:pPr lvl="1"/>
            <a:r>
              <a:rPr lang="en-US" sz="1200" dirty="0">
                <a:solidFill>
                  <a:srgbClr val="430007"/>
                </a:solidFill>
                <a:latin typeface="Archivo" pitchFamily="2" charset="77"/>
                <a:cs typeface="Archivo" pitchFamily="2" charset="77"/>
              </a:rPr>
              <a:t>Each carton must have a GS1-128 label (carton level ASN) or human readable carton label.</a:t>
            </a:r>
          </a:p>
          <a:p>
            <a:pPr lvl="1"/>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label in correct location</a:t>
            </a:r>
          </a:p>
          <a:p>
            <a:pPr lvl="1"/>
            <a:r>
              <a:rPr lang="en-US" sz="1200" dirty="0">
                <a:solidFill>
                  <a:srgbClr val="430007"/>
                </a:solidFill>
                <a:latin typeface="Archivo" pitchFamily="2" charset="77"/>
                <a:cs typeface="Archivo" pitchFamily="2" charset="77"/>
              </a:rPr>
              <a:t>Longest/tallest side of carton.</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label contains all required information</a:t>
            </a:r>
          </a:p>
          <a:p>
            <a:pPr lvl="1"/>
            <a:r>
              <a:rPr lang="en-US" sz="1200" dirty="0">
                <a:solidFill>
                  <a:srgbClr val="430007"/>
                </a:solidFill>
                <a:latin typeface="Archivo" pitchFamily="2" charset="77"/>
                <a:cs typeface="Archivo" pitchFamily="2" charset="77"/>
              </a:rPr>
              <a:t>PO, DC, BOL, SBH SKU (single SKU carton ONLY), UPC, Description, Carton sequence number, Item qty in carton</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with HAZ material marked correctly</a:t>
            </a:r>
          </a:p>
          <a:p>
            <a:pPr lvl="1"/>
            <a:r>
              <a:rPr lang="en-US" sz="1200" dirty="0">
                <a:solidFill>
                  <a:srgbClr val="430007"/>
                </a:solidFill>
                <a:latin typeface="Archivo" pitchFamily="2" charset="77"/>
                <a:cs typeface="Archivo" pitchFamily="2" charset="77"/>
              </a:rPr>
              <a:t>Hazmat sign required on each carton with HAZ material.</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No visible damage to product upon unload</a:t>
            </a:r>
          </a:p>
          <a:p>
            <a:pPr lvl="1"/>
            <a:r>
              <a:rPr lang="en-US" sz="1200" dirty="0">
                <a:solidFill>
                  <a:srgbClr val="430007"/>
                </a:solidFill>
                <a:latin typeface="Archivo" pitchFamily="2" charset="77"/>
                <a:cs typeface="Archivo" pitchFamily="2" charset="77"/>
              </a:rPr>
              <a:t>Visible pallet/carton damage before unloading. BOL will not be signed or will mention damaged pallet count.</a:t>
            </a:r>
          </a:p>
          <a:p>
            <a:pPr lvl="1"/>
            <a:endParaRPr lang="en-US" sz="12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No overages, shortages or damages</a:t>
            </a:r>
          </a:p>
          <a:p>
            <a:pPr lvl="1"/>
            <a:r>
              <a:rPr lang="en-US" sz="1200" dirty="0">
                <a:solidFill>
                  <a:srgbClr val="430007"/>
                </a:solidFill>
                <a:latin typeface="Archivo" pitchFamily="2" charset="77"/>
                <a:cs typeface="Archivo" pitchFamily="2" charset="77"/>
              </a:rPr>
              <a:t>On unit level. Cannot be verified before BOL is signed. VSENs filed after receiving is complete.</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algn="l">
              <a:lnSpc>
                <a:spcPct val="100000"/>
              </a:lnSpc>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p:txBody>
      </p:sp>
      <p:sp>
        <p:nvSpPr>
          <p:cNvPr id="5" name="Title 1">
            <a:extLst>
              <a:ext uri="{FF2B5EF4-FFF2-40B4-BE49-F238E27FC236}">
                <a16:creationId xmlns:a16="http://schemas.microsoft.com/office/drawing/2014/main" id="{B317CA09-99D2-415F-F4E1-9B32404DFAC2}"/>
              </a:ext>
            </a:extLst>
          </p:cNvPr>
          <p:cNvSpPr txBox="1">
            <a:spLocks/>
          </p:cNvSpPr>
          <p:nvPr/>
        </p:nvSpPr>
        <p:spPr>
          <a:xfrm>
            <a:off x="6651" y="5330960"/>
            <a:ext cx="4028536" cy="66242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3600" dirty="0">
                <a:solidFill>
                  <a:srgbClr val="FFE0E3"/>
                </a:solidFill>
                <a:latin typeface="Archivo" pitchFamily="2" charset="77"/>
                <a:cs typeface="Archivo" pitchFamily="2" charset="77"/>
              </a:rPr>
              <a:t>O/S/D</a:t>
            </a:r>
            <a:endParaRPr lang="en-US" sz="3600" b="1" i="1" dirty="0">
              <a:solidFill>
                <a:srgbClr val="FFE0E3"/>
              </a:solidFill>
              <a:latin typeface="Archivo" pitchFamily="2" charset="77"/>
              <a:cs typeface="Archivo" pitchFamily="2" charset="77"/>
            </a:endParaRPr>
          </a:p>
        </p:txBody>
      </p:sp>
      <p:cxnSp>
        <p:nvCxnSpPr>
          <p:cNvPr id="8" name="Straight Connector 7">
            <a:extLst>
              <a:ext uri="{FF2B5EF4-FFF2-40B4-BE49-F238E27FC236}">
                <a16:creationId xmlns:a16="http://schemas.microsoft.com/office/drawing/2014/main" id="{4C25E41F-FF0A-989D-D6AA-5F622ED15390}"/>
              </a:ext>
            </a:extLst>
          </p:cNvPr>
          <p:cNvCxnSpPr/>
          <p:nvPr/>
        </p:nvCxnSpPr>
        <p:spPr>
          <a:xfrm>
            <a:off x="4035187" y="5108886"/>
            <a:ext cx="8156813"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656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3E637-0251-87F2-0F33-826876E464E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7A388D-2D34-CAFF-8770-1AB8A9A514DC}"/>
              </a:ext>
            </a:extLst>
          </p:cNvPr>
          <p:cNvSpPr>
            <a:spLocks noGrp="1" noRot="1" noMove="1" noResize="1" noEditPoints="1" noAdjustHandles="1" noChangeArrowheads="1" noChangeShapeType="1"/>
          </p:cNvSpPr>
          <p:nvPr/>
        </p:nvSpPr>
        <p:spPr>
          <a:xfrm>
            <a:off x="0" y="1"/>
            <a:ext cx="12192000" cy="6858000"/>
          </a:xfrm>
          <a:prstGeom prst="rect">
            <a:avLst/>
          </a:prstGeom>
          <a:solidFill>
            <a:srgbClr val="4300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sp>
        <p:nvSpPr>
          <p:cNvPr id="2" name="Title 1">
            <a:extLst>
              <a:ext uri="{FF2B5EF4-FFF2-40B4-BE49-F238E27FC236}">
                <a16:creationId xmlns:a16="http://schemas.microsoft.com/office/drawing/2014/main" id="{D2917EBA-278C-EB0E-1398-BEB2B36C0E83}"/>
              </a:ext>
            </a:extLst>
          </p:cNvPr>
          <p:cNvSpPr>
            <a:spLocks noGrp="1"/>
          </p:cNvSpPr>
          <p:nvPr>
            <p:ph type="ctrTitle"/>
          </p:nvPr>
        </p:nvSpPr>
        <p:spPr>
          <a:xfrm>
            <a:off x="-6651" y="476265"/>
            <a:ext cx="4028536" cy="662423"/>
          </a:xfrm>
        </p:spPr>
        <p:txBody>
          <a:bodyPr anchor="t">
            <a:noAutofit/>
          </a:bodyPr>
          <a:lstStyle/>
          <a:p>
            <a:pPr>
              <a:lnSpc>
                <a:spcPct val="100000"/>
              </a:lnSpc>
            </a:pPr>
            <a:r>
              <a:rPr lang="en-US" sz="3600" dirty="0">
                <a:solidFill>
                  <a:srgbClr val="FFE0E3"/>
                </a:solidFill>
                <a:latin typeface="Archivo" pitchFamily="2" charset="77"/>
                <a:cs typeface="Archivo" pitchFamily="2" charset="77"/>
              </a:rPr>
              <a:t>Additional Requirements</a:t>
            </a:r>
            <a:endParaRPr lang="en-US" sz="3600" b="1" i="1" dirty="0">
              <a:solidFill>
                <a:srgbClr val="FFE0E3"/>
              </a:solidFill>
              <a:latin typeface="Archivo" pitchFamily="2" charset="77"/>
              <a:cs typeface="Archivo" pitchFamily="2" charset="77"/>
            </a:endParaRPr>
          </a:p>
        </p:txBody>
      </p:sp>
      <p:sp>
        <p:nvSpPr>
          <p:cNvPr id="3" name="Rectangle 2">
            <a:extLst>
              <a:ext uri="{FF2B5EF4-FFF2-40B4-BE49-F238E27FC236}">
                <a16:creationId xmlns:a16="http://schemas.microsoft.com/office/drawing/2014/main" id="{A50C6113-2A9E-7EE1-C413-DF708355C2B5}"/>
              </a:ext>
            </a:extLst>
          </p:cNvPr>
          <p:cNvSpPr/>
          <p:nvPr/>
        </p:nvSpPr>
        <p:spPr>
          <a:xfrm>
            <a:off x="4028536" y="-1"/>
            <a:ext cx="8163464" cy="6858000"/>
          </a:xfrm>
          <a:prstGeom prst="rect">
            <a:avLst/>
          </a:prstGeom>
          <a:solidFill>
            <a:srgbClr val="FFE0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C1D34"/>
              </a:solidFill>
            </a:endParaRPr>
          </a:p>
        </p:txBody>
      </p:sp>
      <p:pic>
        <p:nvPicPr>
          <p:cNvPr id="6" name="Picture 5" descr="A red and black logo&#10;&#10;Description automatically generated">
            <a:extLst>
              <a:ext uri="{FF2B5EF4-FFF2-40B4-BE49-F238E27FC236}">
                <a16:creationId xmlns:a16="http://schemas.microsoft.com/office/drawing/2014/main" id="{85FDDAD2-C7D3-83BF-4485-936064217191}"/>
              </a:ext>
            </a:extLst>
          </p:cNvPr>
          <p:cNvPicPr>
            <a:picLocks noChangeAspect="1"/>
          </p:cNvPicPr>
          <p:nvPr/>
        </p:nvPicPr>
        <p:blipFill>
          <a:blip r:embed="rId3"/>
          <a:stretch>
            <a:fillRect/>
          </a:stretch>
        </p:blipFill>
        <p:spPr>
          <a:xfrm rot="10800000" flipH="1" flipV="1">
            <a:off x="10724445" y="6215457"/>
            <a:ext cx="1184860" cy="367790"/>
          </a:xfrm>
          <a:prstGeom prst="rect">
            <a:avLst/>
          </a:prstGeom>
        </p:spPr>
      </p:pic>
      <p:sp>
        <p:nvSpPr>
          <p:cNvPr id="9" name="Title 1">
            <a:extLst>
              <a:ext uri="{FF2B5EF4-FFF2-40B4-BE49-F238E27FC236}">
                <a16:creationId xmlns:a16="http://schemas.microsoft.com/office/drawing/2014/main" id="{7BBBEB57-E76C-167B-3D86-EB1E87673265}"/>
              </a:ext>
            </a:extLst>
          </p:cNvPr>
          <p:cNvSpPr txBox="1">
            <a:spLocks/>
          </p:cNvSpPr>
          <p:nvPr/>
        </p:nvSpPr>
        <p:spPr>
          <a:xfrm>
            <a:off x="4304580" y="476265"/>
            <a:ext cx="7604725" cy="419946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n-US" sz="2000" dirty="0">
                <a:solidFill>
                  <a:srgbClr val="430007"/>
                </a:solidFill>
                <a:latin typeface="Archivo" pitchFamily="2" charset="77"/>
                <a:cs typeface="Archivo" pitchFamily="2" charset="77"/>
              </a:rPr>
              <a:t>Carton integrity</a:t>
            </a:r>
          </a:p>
          <a:p>
            <a:pPr lvl="1"/>
            <a:r>
              <a:rPr lang="en-US" sz="1200" dirty="0">
                <a:solidFill>
                  <a:srgbClr val="430007"/>
                </a:solidFill>
                <a:latin typeface="Archivo" pitchFamily="2" charset="77"/>
                <a:cs typeface="Archivo" pitchFamily="2" charset="77"/>
              </a:rPr>
              <a:t>Sealed properly, maintain structural integrity, use cardboard boxes, sustainable inner void packing material.</a:t>
            </a:r>
            <a:r>
              <a:rPr lang="en-US" sz="100" dirty="0">
                <a:solidFill>
                  <a:srgbClr val="430007"/>
                </a:solidFill>
                <a:latin typeface="Archivo" pitchFamily="2" charset="77"/>
                <a:cs typeface="Archivo" pitchFamily="2" charset="77"/>
              </a:rPr>
              <a:t>..</a:t>
            </a:r>
            <a:endParaRPr lang="en-US" sz="2000" dirty="0">
              <a:solidFill>
                <a:srgbClr val="430007"/>
              </a:solidFill>
              <a:latin typeface="Archivo" pitchFamily="2" charset="77"/>
              <a:cs typeface="Archivo" pitchFamily="2" charset="77"/>
            </a:endParaRPr>
          </a:p>
          <a:p>
            <a:pPr lvl="1"/>
            <a:endParaRPr lang="en-US" sz="2000"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a:p>
            <a:pPr algn="l">
              <a:lnSpc>
                <a:spcPct val="100000"/>
              </a:lnSpc>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b="1" i="1" dirty="0">
              <a:solidFill>
                <a:srgbClr val="430007"/>
              </a:solidFill>
              <a:latin typeface="Archivo" pitchFamily="2" charset="77"/>
              <a:cs typeface="Archivo" pitchFamily="2" charset="77"/>
            </a:endParaRPr>
          </a:p>
          <a:p>
            <a:pPr marL="571500" indent="-571500" algn="l">
              <a:lnSpc>
                <a:spcPct val="100000"/>
              </a:lnSpc>
              <a:buFont typeface="Arial" panose="020B0604020202020204" pitchFamily="34" charset="0"/>
              <a:buChar char="•"/>
            </a:pPr>
            <a:endParaRPr lang="en-US" sz="2000" dirty="0">
              <a:solidFill>
                <a:srgbClr val="430007"/>
              </a:solidFill>
              <a:latin typeface="Archivo" pitchFamily="2" charset="77"/>
              <a:cs typeface="Archivo" pitchFamily="2" charset="77"/>
            </a:endParaRPr>
          </a:p>
        </p:txBody>
      </p:sp>
    </p:spTree>
    <p:extLst>
      <p:ext uri="{BB962C8B-B14F-4D97-AF65-F5344CB8AC3E}">
        <p14:creationId xmlns:p14="http://schemas.microsoft.com/office/powerpoint/2010/main" val="1839341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C5E5-AA99-06CC-B76F-A27E8B6885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B63C01-2991-8EE1-A826-8F84AA143418}"/>
              </a:ext>
            </a:extLst>
          </p:cNvPr>
          <p:cNvSpPr/>
          <p:nvPr/>
        </p:nvSpPr>
        <p:spPr>
          <a:xfrm>
            <a:off x="0" y="1"/>
            <a:ext cx="12192000" cy="6858000"/>
          </a:xfrm>
          <a:prstGeom prst="rect">
            <a:avLst/>
          </a:prstGeom>
          <a:solidFill>
            <a:srgbClr val="9706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70619"/>
              </a:solidFill>
            </a:endParaRPr>
          </a:p>
        </p:txBody>
      </p:sp>
      <p:sp>
        <p:nvSpPr>
          <p:cNvPr id="2" name="Title 1">
            <a:extLst>
              <a:ext uri="{FF2B5EF4-FFF2-40B4-BE49-F238E27FC236}">
                <a16:creationId xmlns:a16="http://schemas.microsoft.com/office/drawing/2014/main" id="{B22AAFCA-87FF-2074-8FE1-4E5D9426FB95}"/>
              </a:ext>
            </a:extLst>
          </p:cNvPr>
          <p:cNvSpPr>
            <a:spLocks noGrp="1"/>
          </p:cNvSpPr>
          <p:nvPr>
            <p:ph type="ctrTitle"/>
          </p:nvPr>
        </p:nvSpPr>
        <p:spPr>
          <a:xfrm>
            <a:off x="246742" y="2680046"/>
            <a:ext cx="9544239" cy="1497909"/>
          </a:xfrm>
        </p:spPr>
        <p:txBody>
          <a:bodyPr anchor="t">
            <a:noAutofit/>
          </a:bodyPr>
          <a:lstStyle/>
          <a:p>
            <a:pPr algn="l">
              <a:lnSpc>
                <a:spcPct val="100000"/>
              </a:lnSpc>
            </a:pPr>
            <a:r>
              <a:rPr lang="en-US" sz="9600" spc="-150" dirty="0">
                <a:solidFill>
                  <a:srgbClr val="FDF3F4"/>
                </a:solidFill>
                <a:latin typeface="Archivo" pitchFamily="2" charset="77"/>
                <a:ea typeface="Verdana" panose="020B0604030504040204" pitchFamily="34" charset="0"/>
                <a:cs typeface="Archivo" pitchFamily="2" charset="77"/>
              </a:rPr>
              <a:t>Let’s win together!</a:t>
            </a:r>
            <a:endParaRPr lang="en-US" sz="9600" dirty="0">
              <a:solidFill>
                <a:srgbClr val="FDF3F4"/>
              </a:solidFill>
              <a:latin typeface="Archivo" pitchFamily="2" charset="77"/>
              <a:ea typeface="Verdana" panose="020B0604030504040204" pitchFamily="34" charset="0"/>
              <a:cs typeface="Archivo" pitchFamily="2" charset="77"/>
            </a:endParaRPr>
          </a:p>
        </p:txBody>
      </p:sp>
      <p:pic>
        <p:nvPicPr>
          <p:cNvPr id="19" name="Picture 18" descr="A red and black logo&#10;&#10;Description automatically generated">
            <a:extLst>
              <a:ext uri="{FF2B5EF4-FFF2-40B4-BE49-F238E27FC236}">
                <a16:creationId xmlns:a16="http://schemas.microsoft.com/office/drawing/2014/main" id="{36D76DAD-C7FF-D0C0-14CA-47D9D8AAFE5E}"/>
              </a:ext>
            </a:extLst>
          </p:cNvPr>
          <p:cNvPicPr>
            <a:picLocks noChangeAspect="1"/>
          </p:cNvPicPr>
          <p:nvPr/>
        </p:nvPicPr>
        <p:blipFill>
          <a:blip r:embed="rId2"/>
          <a:stretch>
            <a:fillRect/>
          </a:stretch>
        </p:blipFill>
        <p:spPr>
          <a:xfrm rot="16200000">
            <a:off x="7818787" y="2472239"/>
            <a:ext cx="6528217" cy="2026411"/>
          </a:xfrm>
          <a:prstGeom prst="rect">
            <a:avLst/>
          </a:prstGeom>
        </p:spPr>
      </p:pic>
    </p:spTree>
    <p:extLst>
      <p:ext uri="{BB962C8B-B14F-4D97-AF65-F5344CB8AC3E}">
        <p14:creationId xmlns:p14="http://schemas.microsoft.com/office/powerpoint/2010/main" val="45023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VENDOR SCORECARD SNAPSHOT</a:t>
            </a:r>
            <a:endParaRPr sz="2800" dirty="0">
              <a:latin typeface="Franklin Gothic"/>
              <a:ea typeface="Franklin Gothic"/>
              <a:cs typeface="Franklin Gothic"/>
              <a:sym typeface="Franklin Gothic"/>
            </a:endParaRPr>
          </a:p>
        </p:txBody>
      </p:sp>
      <p:pic>
        <p:nvPicPr>
          <p:cNvPr id="7" name="Picture 6">
            <a:extLst>
              <a:ext uri="{FF2B5EF4-FFF2-40B4-BE49-F238E27FC236}">
                <a16:creationId xmlns:a16="http://schemas.microsoft.com/office/drawing/2014/main" id="{2905D481-FDC2-7537-C333-81B0B8E289F1}"/>
              </a:ext>
            </a:extLst>
          </p:cNvPr>
          <p:cNvPicPr>
            <a:picLocks noChangeAspect="1"/>
          </p:cNvPicPr>
          <p:nvPr/>
        </p:nvPicPr>
        <p:blipFill>
          <a:blip r:embed="rId3"/>
          <a:stretch>
            <a:fillRect/>
          </a:stretch>
        </p:blipFill>
        <p:spPr>
          <a:xfrm>
            <a:off x="399065" y="1057275"/>
            <a:ext cx="5430235" cy="3225478"/>
          </a:xfrm>
          <a:prstGeom prst="rect">
            <a:avLst/>
          </a:prstGeom>
        </p:spPr>
      </p:pic>
      <p:pic>
        <p:nvPicPr>
          <p:cNvPr id="10" name="Picture 9">
            <a:extLst>
              <a:ext uri="{FF2B5EF4-FFF2-40B4-BE49-F238E27FC236}">
                <a16:creationId xmlns:a16="http://schemas.microsoft.com/office/drawing/2014/main" id="{31A77391-2A53-4C71-AAB0-38B4C0F06EA0}"/>
              </a:ext>
            </a:extLst>
          </p:cNvPr>
          <p:cNvPicPr>
            <a:picLocks noChangeAspect="1"/>
          </p:cNvPicPr>
          <p:nvPr/>
        </p:nvPicPr>
        <p:blipFill>
          <a:blip r:embed="rId4"/>
          <a:stretch>
            <a:fillRect/>
          </a:stretch>
        </p:blipFill>
        <p:spPr>
          <a:xfrm>
            <a:off x="5829300" y="1662849"/>
            <a:ext cx="5856255" cy="2619904"/>
          </a:xfrm>
          <a:prstGeom prst="rect">
            <a:avLst/>
          </a:prstGeom>
        </p:spPr>
      </p:pic>
    </p:spTree>
    <p:extLst>
      <p:ext uri="{BB962C8B-B14F-4D97-AF65-F5344CB8AC3E}">
        <p14:creationId xmlns:p14="http://schemas.microsoft.com/office/powerpoint/2010/main" val="416170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What are EDI metrics?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515756" y="2206587"/>
            <a:ext cx="11151308" cy="2246769"/>
          </a:xfrm>
          <a:prstGeom prst="rect">
            <a:avLst/>
          </a:prstGeom>
          <a:noFill/>
        </p:spPr>
        <p:txBody>
          <a:bodyPr wrap="square" rtlCol="0">
            <a:spAutoFit/>
          </a:bodyPr>
          <a:lstStyle/>
          <a:p>
            <a:pPr marL="171450" indent="-171450">
              <a:buFontTx/>
              <a:buChar char="-"/>
            </a:pPr>
            <a:r>
              <a:rPr lang="en-US" sz="1000" dirty="0"/>
              <a:t>All EDI metric percentages are on a PO (document) level. For every 100 POs, the percentage above corresponds to the number of successful transmissions via EDI. For example, 60% ASN compliance means 60 out of every 100 POs has at least 1 ASN associated with them.</a:t>
            </a:r>
          </a:p>
          <a:p>
            <a:endParaRPr lang="en-US" sz="1000" dirty="0"/>
          </a:p>
          <a:p>
            <a:pPr marL="171450" indent="-171450">
              <a:buFontTx/>
              <a:buChar char="-"/>
            </a:pPr>
            <a:r>
              <a:rPr lang="en-US" sz="1000" dirty="0"/>
              <a:t>Multiple EDI transmissions of the same document type counts as ONE when calculated against a PO. For example, if a PO has 5 ASNs associated with it, the PO’s ASN compliance will still be 100% and not 500%.</a:t>
            </a:r>
          </a:p>
          <a:p>
            <a:pPr marL="171450" indent="-171450">
              <a:buFontTx/>
              <a:buChar char="-"/>
            </a:pPr>
            <a:endParaRPr lang="en-US" sz="1000" dirty="0"/>
          </a:p>
          <a:p>
            <a:pPr marL="171450" indent="-171450">
              <a:buFontTx/>
              <a:buChar char="-"/>
            </a:pPr>
            <a:r>
              <a:rPr lang="en-US" sz="1000" b="1" dirty="0"/>
              <a:t>Non-Error EDI % </a:t>
            </a:r>
            <a:r>
              <a:rPr lang="en-US" sz="1000" dirty="0"/>
              <a:t>refers to the percentage of times a document (any document) passes through EDI validation in the first attempt. No EDI syntax or format errors are encountered when the vendor transmits the acknowledgement, ASN, invoice or change acknowledgement.</a:t>
            </a:r>
          </a:p>
          <a:p>
            <a:pPr marL="171450" indent="-171450">
              <a:buFontTx/>
              <a:buChar char="-"/>
            </a:pPr>
            <a:endParaRPr lang="en-US" sz="1000" dirty="0"/>
          </a:p>
          <a:p>
            <a:pPr marL="171450" indent="-171450">
              <a:buFontTx/>
              <a:buChar char="-"/>
            </a:pPr>
            <a:r>
              <a:rPr lang="en-US" sz="1000" b="1" dirty="0"/>
              <a:t>PO Change % </a:t>
            </a:r>
            <a:r>
              <a:rPr lang="en-US" sz="1000" dirty="0"/>
              <a:t>is the percentage of POs that has at least one PO change document associated with them. This metric is not an indicator of a vendor’s EDI performance. It is an informational metric that is driven by PO changes that SBH makes. The lesser touches a PO has, the lower the percentage will be.</a:t>
            </a:r>
          </a:p>
          <a:p>
            <a:pPr marL="171450" indent="-171450">
              <a:buFontTx/>
              <a:buChar char="-"/>
            </a:pPr>
            <a:endParaRPr lang="en-US" sz="1000" dirty="0"/>
          </a:p>
          <a:p>
            <a:pPr marL="171450" indent="-171450">
              <a:buFontTx/>
              <a:buChar char="-"/>
            </a:pPr>
            <a:r>
              <a:rPr lang="en-US" sz="1000" b="1" dirty="0"/>
              <a:t>48-Hour Acknowledgement Compliance % </a:t>
            </a:r>
            <a:r>
              <a:rPr lang="en-US" sz="1000" dirty="0"/>
              <a:t>takes into account weekends as well, giving the vendor 2 business days to send an EDI acknowledgement back to SBH.</a:t>
            </a:r>
          </a:p>
          <a:p>
            <a:pPr marL="171450" indent="-171450">
              <a:buFontTx/>
              <a:buChar char="-"/>
            </a:pPr>
            <a:endParaRPr lang="en-US" sz="1000" b="1" dirty="0"/>
          </a:p>
          <a:p>
            <a:pPr marL="171450" indent="-171450">
              <a:buFontTx/>
              <a:buChar char="-"/>
            </a:pPr>
            <a:r>
              <a:rPr lang="en-US" sz="1000" b="1" u="sng" dirty="0"/>
              <a:t>All communication between the vendor and SBH must take place via EDI</a:t>
            </a:r>
            <a:r>
              <a:rPr lang="en-US" sz="1000" dirty="0"/>
              <a:t>.</a:t>
            </a:r>
            <a:endParaRPr lang="en-US" sz="1000" dirty="0">
              <a:highlight>
                <a:srgbClr val="FFFF00"/>
              </a:highlight>
            </a:endParaRPr>
          </a:p>
        </p:txBody>
      </p:sp>
      <p:pic>
        <p:nvPicPr>
          <p:cNvPr id="3" name="Picture 2">
            <a:extLst>
              <a:ext uri="{FF2B5EF4-FFF2-40B4-BE49-F238E27FC236}">
                <a16:creationId xmlns:a16="http://schemas.microsoft.com/office/drawing/2014/main" id="{EF3D0890-942F-2C7D-A61D-CCCBD5B5015E}"/>
              </a:ext>
            </a:extLst>
          </p:cNvPr>
          <p:cNvPicPr>
            <a:picLocks noChangeAspect="1"/>
          </p:cNvPicPr>
          <p:nvPr/>
        </p:nvPicPr>
        <p:blipFill>
          <a:blip r:embed="rId3"/>
          <a:stretch>
            <a:fillRect/>
          </a:stretch>
        </p:blipFill>
        <p:spPr>
          <a:xfrm>
            <a:off x="515756" y="986049"/>
            <a:ext cx="11151309" cy="1117792"/>
          </a:xfrm>
          <a:prstGeom prst="rect">
            <a:avLst/>
          </a:prstGeom>
        </p:spPr>
      </p:pic>
    </p:spTree>
    <p:extLst>
      <p:ext uri="{BB962C8B-B14F-4D97-AF65-F5344CB8AC3E}">
        <p14:creationId xmlns:p14="http://schemas.microsoft.com/office/powerpoint/2010/main" val="3523255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What are Shipment metrics?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515756" y="2206587"/>
            <a:ext cx="11151308" cy="861774"/>
          </a:xfrm>
          <a:prstGeom prst="rect">
            <a:avLst/>
          </a:prstGeom>
          <a:noFill/>
        </p:spPr>
        <p:txBody>
          <a:bodyPr wrap="square" rtlCol="0">
            <a:spAutoFit/>
          </a:bodyPr>
          <a:lstStyle/>
          <a:p>
            <a:pPr marL="171450" indent="-171450">
              <a:buFontTx/>
              <a:buChar char="-"/>
            </a:pPr>
            <a:r>
              <a:rPr lang="en-US" sz="1000" dirty="0"/>
              <a:t>All shipment metric percentages are on a PO (document) level. For every 100 POs, the percentage above corresponds to the number of POs that satisfy the corresponding condition.</a:t>
            </a:r>
          </a:p>
          <a:p>
            <a:pPr marL="171450" indent="-171450">
              <a:buFontTx/>
              <a:buChar char="-"/>
            </a:pPr>
            <a:endParaRPr lang="en-US" sz="1000" dirty="0"/>
          </a:p>
          <a:p>
            <a:pPr marL="171450" indent="-171450">
              <a:buFontTx/>
              <a:buChar char="-"/>
            </a:pPr>
            <a:r>
              <a:rPr lang="en-US" sz="1000" dirty="0"/>
              <a:t>Each physical truck has a BOL. This BOL can either have 1 or multiple ASNs associated with it. Each ASN can have either 1 or multiple POs associated with it.</a:t>
            </a:r>
          </a:p>
          <a:p>
            <a:pPr marL="171450" indent="-171450">
              <a:buFontTx/>
              <a:buChar char="-"/>
            </a:pPr>
            <a:endParaRPr lang="en-US" sz="1000" dirty="0"/>
          </a:p>
          <a:p>
            <a:pPr marL="171450" indent="-171450">
              <a:buFontTx/>
              <a:buChar char="-"/>
            </a:pPr>
            <a:r>
              <a:rPr lang="en-US" sz="1000" dirty="0"/>
              <a:t>For ease and accuracy of receiving, </a:t>
            </a:r>
            <a:r>
              <a:rPr lang="en-US" sz="1000" b="1" dirty="0"/>
              <a:t>the ideal scenario we are aiming for is </a:t>
            </a:r>
            <a:r>
              <a:rPr lang="en-US" sz="1000" b="1" dirty="0">
                <a:solidFill>
                  <a:srgbClr val="00B050"/>
                </a:solidFill>
              </a:rPr>
              <a:t>[1 BOL : 1 ASN : 1 PO]</a:t>
            </a:r>
            <a:r>
              <a:rPr lang="en-US" sz="1000" b="1" dirty="0"/>
              <a:t>. </a:t>
            </a:r>
            <a:endParaRPr lang="en-US" sz="1000" dirty="0">
              <a:highlight>
                <a:srgbClr val="FFFF00"/>
              </a:highlight>
            </a:endParaRPr>
          </a:p>
        </p:txBody>
      </p:sp>
      <p:pic>
        <p:nvPicPr>
          <p:cNvPr id="4" name="Picture 3">
            <a:extLst>
              <a:ext uri="{FF2B5EF4-FFF2-40B4-BE49-F238E27FC236}">
                <a16:creationId xmlns:a16="http://schemas.microsoft.com/office/drawing/2014/main" id="{A6D42CF2-F26D-F8E1-3DA3-95F71899E7ED}"/>
              </a:ext>
            </a:extLst>
          </p:cNvPr>
          <p:cNvPicPr>
            <a:picLocks noChangeAspect="1"/>
          </p:cNvPicPr>
          <p:nvPr/>
        </p:nvPicPr>
        <p:blipFill>
          <a:blip r:embed="rId3"/>
          <a:stretch>
            <a:fillRect/>
          </a:stretch>
        </p:blipFill>
        <p:spPr>
          <a:xfrm>
            <a:off x="515756" y="986049"/>
            <a:ext cx="11142129" cy="1117792"/>
          </a:xfrm>
          <a:prstGeom prst="rect">
            <a:avLst/>
          </a:prstGeom>
        </p:spPr>
      </p:pic>
      <p:sp>
        <p:nvSpPr>
          <p:cNvPr id="5" name="Rectangle: Rounded Corners 4">
            <a:extLst>
              <a:ext uri="{FF2B5EF4-FFF2-40B4-BE49-F238E27FC236}">
                <a16:creationId xmlns:a16="http://schemas.microsoft.com/office/drawing/2014/main" id="{A6CC24DE-AAFB-109C-354D-1F9259961292}"/>
              </a:ext>
            </a:extLst>
          </p:cNvPr>
          <p:cNvSpPr/>
          <p:nvPr/>
        </p:nvSpPr>
        <p:spPr>
          <a:xfrm>
            <a:off x="1117113" y="4087477"/>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sp>
        <p:nvSpPr>
          <p:cNvPr id="7" name="TextBox 6">
            <a:extLst>
              <a:ext uri="{FF2B5EF4-FFF2-40B4-BE49-F238E27FC236}">
                <a16:creationId xmlns:a16="http://schemas.microsoft.com/office/drawing/2014/main" id="{802EB7DE-AFD9-7D98-7255-03C405BE8270}"/>
              </a:ext>
            </a:extLst>
          </p:cNvPr>
          <p:cNvSpPr txBox="1"/>
          <p:nvPr/>
        </p:nvSpPr>
        <p:spPr>
          <a:xfrm>
            <a:off x="524936" y="3129917"/>
            <a:ext cx="3094077" cy="707886"/>
          </a:xfrm>
          <a:prstGeom prst="rect">
            <a:avLst/>
          </a:prstGeom>
          <a:noFill/>
        </p:spPr>
        <p:txBody>
          <a:bodyPr wrap="square" rtlCol="0">
            <a:spAutoFit/>
          </a:bodyPr>
          <a:lstStyle/>
          <a:p>
            <a:r>
              <a:rPr lang="en-US" sz="1000" b="1" dirty="0"/>
              <a:t>1 ASN per PO % </a:t>
            </a:r>
            <a:r>
              <a:rPr lang="en-US" sz="1000" dirty="0"/>
              <a:t>= For every 100 POs, how many of them have only one ASN associated with them? Vendor splits POs across multiple ASNs.</a:t>
            </a:r>
          </a:p>
          <a:p>
            <a:pPr marL="171450" indent="-171450">
              <a:buFontTx/>
              <a:buChar char="-"/>
            </a:pPr>
            <a:endParaRPr lang="en-US" sz="1000" dirty="0"/>
          </a:p>
        </p:txBody>
      </p:sp>
      <p:sp>
        <p:nvSpPr>
          <p:cNvPr id="8" name="TextBox 7">
            <a:extLst>
              <a:ext uri="{FF2B5EF4-FFF2-40B4-BE49-F238E27FC236}">
                <a16:creationId xmlns:a16="http://schemas.microsoft.com/office/drawing/2014/main" id="{0434C2A9-0D4D-33CD-4A8D-1F62CF255F6C}"/>
              </a:ext>
            </a:extLst>
          </p:cNvPr>
          <p:cNvSpPr txBox="1"/>
          <p:nvPr/>
        </p:nvSpPr>
        <p:spPr>
          <a:xfrm>
            <a:off x="524936" y="4767055"/>
            <a:ext cx="3094077" cy="553998"/>
          </a:xfrm>
          <a:prstGeom prst="rect">
            <a:avLst/>
          </a:prstGeom>
          <a:noFill/>
        </p:spPr>
        <p:txBody>
          <a:bodyPr wrap="square" rtlCol="0">
            <a:spAutoFit/>
          </a:bodyPr>
          <a:lstStyle/>
          <a:p>
            <a:r>
              <a:rPr lang="en-US" sz="1000" b="1" dirty="0"/>
              <a:t>1 PO per ASN % </a:t>
            </a:r>
            <a:r>
              <a:rPr lang="en-US" sz="1000" dirty="0"/>
              <a:t>= For every 100 ASNs, how many of them have only one PO associated with them? Vendor consolidates multiple POs onto a single ASN.</a:t>
            </a:r>
          </a:p>
        </p:txBody>
      </p:sp>
      <p:sp>
        <p:nvSpPr>
          <p:cNvPr id="9" name="TextBox 8">
            <a:extLst>
              <a:ext uri="{FF2B5EF4-FFF2-40B4-BE49-F238E27FC236}">
                <a16:creationId xmlns:a16="http://schemas.microsoft.com/office/drawing/2014/main" id="{22E064BB-1A73-AB89-025D-FF4F424317CF}"/>
              </a:ext>
            </a:extLst>
          </p:cNvPr>
          <p:cNvSpPr txBox="1"/>
          <p:nvPr/>
        </p:nvSpPr>
        <p:spPr>
          <a:xfrm>
            <a:off x="4486026" y="3129917"/>
            <a:ext cx="3094077" cy="707886"/>
          </a:xfrm>
          <a:prstGeom prst="rect">
            <a:avLst/>
          </a:prstGeom>
          <a:noFill/>
        </p:spPr>
        <p:txBody>
          <a:bodyPr wrap="square" rtlCol="0">
            <a:spAutoFit/>
          </a:bodyPr>
          <a:lstStyle/>
          <a:p>
            <a:r>
              <a:rPr lang="en-US" sz="1000" b="1" dirty="0"/>
              <a:t>1 BOL per PO % </a:t>
            </a:r>
            <a:r>
              <a:rPr lang="en-US" sz="1000" dirty="0"/>
              <a:t>= For every 100 POs, how many of them have only one BOL associated with them? Vendor/carrier splits POs across multiple trucks.</a:t>
            </a:r>
          </a:p>
          <a:p>
            <a:endParaRPr lang="en-US" sz="1000" dirty="0"/>
          </a:p>
        </p:txBody>
      </p:sp>
      <p:sp>
        <p:nvSpPr>
          <p:cNvPr id="10" name="TextBox 9">
            <a:extLst>
              <a:ext uri="{FF2B5EF4-FFF2-40B4-BE49-F238E27FC236}">
                <a16:creationId xmlns:a16="http://schemas.microsoft.com/office/drawing/2014/main" id="{0A17A03F-301B-AB18-640B-9F024B217E7B}"/>
              </a:ext>
            </a:extLst>
          </p:cNvPr>
          <p:cNvSpPr txBox="1"/>
          <p:nvPr/>
        </p:nvSpPr>
        <p:spPr>
          <a:xfrm>
            <a:off x="8582167" y="3129917"/>
            <a:ext cx="3094077" cy="707886"/>
          </a:xfrm>
          <a:prstGeom prst="rect">
            <a:avLst/>
          </a:prstGeom>
          <a:noFill/>
        </p:spPr>
        <p:txBody>
          <a:bodyPr wrap="square" rtlCol="0">
            <a:spAutoFit/>
          </a:bodyPr>
          <a:lstStyle/>
          <a:p>
            <a:r>
              <a:rPr lang="en-US" sz="1000" b="1" dirty="0"/>
              <a:t>1 ASN per BOL% </a:t>
            </a:r>
            <a:r>
              <a:rPr lang="en-US" sz="1000" dirty="0"/>
              <a:t>= For every 100 BOLs, how many of them have only one ASN associated with them? Sometime multiple ASNs are consolidated onto a single BOL.</a:t>
            </a:r>
          </a:p>
        </p:txBody>
      </p:sp>
      <p:sp>
        <p:nvSpPr>
          <p:cNvPr id="11" name="TextBox 10">
            <a:extLst>
              <a:ext uri="{FF2B5EF4-FFF2-40B4-BE49-F238E27FC236}">
                <a16:creationId xmlns:a16="http://schemas.microsoft.com/office/drawing/2014/main" id="{AD9E382A-3CBF-F88F-3F1C-FB7B3FE4799F}"/>
              </a:ext>
            </a:extLst>
          </p:cNvPr>
          <p:cNvSpPr txBox="1"/>
          <p:nvPr/>
        </p:nvSpPr>
        <p:spPr>
          <a:xfrm>
            <a:off x="4486026" y="4767055"/>
            <a:ext cx="3094077" cy="553998"/>
          </a:xfrm>
          <a:prstGeom prst="rect">
            <a:avLst/>
          </a:prstGeom>
          <a:noFill/>
        </p:spPr>
        <p:txBody>
          <a:bodyPr wrap="square" rtlCol="0">
            <a:spAutoFit/>
          </a:bodyPr>
          <a:lstStyle/>
          <a:p>
            <a:r>
              <a:rPr lang="en-US" sz="1000" b="1" dirty="0"/>
              <a:t>1 PO per BOL % </a:t>
            </a:r>
            <a:r>
              <a:rPr lang="en-US" sz="1000" dirty="0"/>
              <a:t>= For every 100 BOLs, how many of them have only one PO associated with them? Vendor/carrier consolidates POs onto a single BOL.</a:t>
            </a:r>
          </a:p>
        </p:txBody>
      </p:sp>
      <p:sp>
        <p:nvSpPr>
          <p:cNvPr id="12" name="TextBox 11">
            <a:extLst>
              <a:ext uri="{FF2B5EF4-FFF2-40B4-BE49-F238E27FC236}">
                <a16:creationId xmlns:a16="http://schemas.microsoft.com/office/drawing/2014/main" id="{49AB7134-698E-5766-9892-E1E3F139D0C8}"/>
              </a:ext>
            </a:extLst>
          </p:cNvPr>
          <p:cNvSpPr txBox="1"/>
          <p:nvPr/>
        </p:nvSpPr>
        <p:spPr>
          <a:xfrm>
            <a:off x="8582166" y="4767055"/>
            <a:ext cx="3094077" cy="553998"/>
          </a:xfrm>
          <a:prstGeom prst="rect">
            <a:avLst/>
          </a:prstGeom>
          <a:noFill/>
        </p:spPr>
        <p:txBody>
          <a:bodyPr wrap="square" rtlCol="0">
            <a:spAutoFit/>
          </a:bodyPr>
          <a:lstStyle/>
          <a:p>
            <a:r>
              <a:rPr lang="en-US" sz="1000" b="1" dirty="0"/>
              <a:t>1 BOL per ASN %</a:t>
            </a:r>
            <a:r>
              <a:rPr lang="en-US" sz="1000" dirty="0"/>
              <a:t> = For every 100 ASNs, how many of them have only one BOL associated with them? Sometimes a single ASN a split across multiple BOLs.</a:t>
            </a:r>
          </a:p>
        </p:txBody>
      </p:sp>
      <p:sp>
        <p:nvSpPr>
          <p:cNvPr id="14" name="Rectangle: Rounded Corners 13">
            <a:extLst>
              <a:ext uri="{FF2B5EF4-FFF2-40B4-BE49-F238E27FC236}">
                <a16:creationId xmlns:a16="http://schemas.microsoft.com/office/drawing/2014/main" id="{E1DA8266-295D-3A1B-986B-429D63FE02A2}"/>
              </a:ext>
            </a:extLst>
          </p:cNvPr>
          <p:cNvSpPr/>
          <p:nvPr/>
        </p:nvSpPr>
        <p:spPr>
          <a:xfrm>
            <a:off x="2108477" y="383780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sp>
        <p:nvSpPr>
          <p:cNvPr id="15" name="Rectangle: Rounded Corners 14">
            <a:extLst>
              <a:ext uri="{FF2B5EF4-FFF2-40B4-BE49-F238E27FC236}">
                <a16:creationId xmlns:a16="http://schemas.microsoft.com/office/drawing/2014/main" id="{2EA6CCE1-9BE7-D96A-6701-44EB9A8B1EEA}"/>
              </a:ext>
            </a:extLst>
          </p:cNvPr>
          <p:cNvSpPr/>
          <p:nvPr/>
        </p:nvSpPr>
        <p:spPr>
          <a:xfrm>
            <a:off x="2108476" y="4380867"/>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cxnSp>
        <p:nvCxnSpPr>
          <p:cNvPr id="29" name="Straight Arrow Connector 28">
            <a:extLst>
              <a:ext uri="{FF2B5EF4-FFF2-40B4-BE49-F238E27FC236}">
                <a16:creationId xmlns:a16="http://schemas.microsoft.com/office/drawing/2014/main" id="{981E240F-5285-D96E-17B7-FC76489E91E7}"/>
              </a:ext>
            </a:extLst>
          </p:cNvPr>
          <p:cNvCxnSpPr>
            <a:cxnSpLocks/>
            <a:stCxn id="5" idx="3"/>
            <a:endCxn id="14" idx="1"/>
          </p:cNvCxnSpPr>
          <p:nvPr/>
        </p:nvCxnSpPr>
        <p:spPr>
          <a:xfrm flipV="1">
            <a:off x="1649376" y="3945279"/>
            <a:ext cx="459101" cy="249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CB6E2E0-A67D-74EA-8D51-905D637DD20E}"/>
              </a:ext>
            </a:extLst>
          </p:cNvPr>
          <p:cNvCxnSpPr>
            <a:stCxn id="5" idx="3"/>
            <a:endCxn id="15" idx="1"/>
          </p:cNvCxnSpPr>
          <p:nvPr/>
        </p:nvCxnSpPr>
        <p:spPr>
          <a:xfrm>
            <a:off x="1649376" y="4194953"/>
            <a:ext cx="459100" cy="29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662EB77B-39BF-DAE7-58D6-B9B4467DEE51}"/>
              </a:ext>
            </a:extLst>
          </p:cNvPr>
          <p:cNvSpPr/>
          <p:nvPr/>
        </p:nvSpPr>
        <p:spPr>
          <a:xfrm>
            <a:off x="1117113" y="5658026"/>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sp>
        <p:nvSpPr>
          <p:cNvPr id="54" name="Rectangle: Rounded Corners 53">
            <a:extLst>
              <a:ext uri="{FF2B5EF4-FFF2-40B4-BE49-F238E27FC236}">
                <a16:creationId xmlns:a16="http://schemas.microsoft.com/office/drawing/2014/main" id="{FFFA1888-475F-07D7-F14D-36E5AC93BCB6}"/>
              </a:ext>
            </a:extLst>
          </p:cNvPr>
          <p:cNvSpPr/>
          <p:nvPr/>
        </p:nvSpPr>
        <p:spPr>
          <a:xfrm>
            <a:off x="2113562" y="536913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sp>
        <p:nvSpPr>
          <p:cNvPr id="55" name="Rectangle: Rounded Corners 54">
            <a:extLst>
              <a:ext uri="{FF2B5EF4-FFF2-40B4-BE49-F238E27FC236}">
                <a16:creationId xmlns:a16="http://schemas.microsoft.com/office/drawing/2014/main" id="{82FA2DDF-54FC-DB9C-4F03-C71EEC1E67DE}"/>
              </a:ext>
            </a:extLst>
          </p:cNvPr>
          <p:cNvSpPr/>
          <p:nvPr/>
        </p:nvSpPr>
        <p:spPr>
          <a:xfrm>
            <a:off x="2108476" y="595172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cxnSp>
        <p:nvCxnSpPr>
          <p:cNvPr id="56" name="Straight Arrow Connector 55">
            <a:extLst>
              <a:ext uri="{FF2B5EF4-FFF2-40B4-BE49-F238E27FC236}">
                <a16:creationId xmlns:a16="http://schemas.microsoft.com/office/drawing/2014/main" id="{7FBD872E-CCA8-6024-073C-133FEE15D51E}"/>
              </a:ext>
            </a:extLst>
          </p:cNvPr>
          <p:cNvCxnSpPr>
            <a:cxnSpLocks/>
            <a:stCxn id="53" idx="3"/>
            <a:endCxn id="54" idx="1"/>
          </p:cNvCxnSpPr>
          <p:nvPr/>
        </p:nvCxnSpPr>
        <p:spPr>
          <a:xfrm flipV="1">
            <a:off x="1649376" y="5476609"/>
            <a:ext cx="464186" cy="288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B304108-D845-4058-E07D-ADA897CCAFBB}"/>
              </a:ext>
            </a:extLst>
          </p:cNvPr>
          <p:cNvCxnSpPr>
            <a:stCxn id="53" idx="3"/>
            <a:endCxn id="55" idx="1"/>
          </p:cNvCxnSpPr>
          <p:nvPr/>
        </p:nvCxnSpPr>
        <p:spPr>
          <a:xfrm>
            <a:off x="1649376" y="5765502"/>
            <a:ext cx="459100" cy="293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Rounded Corners 57">
            <a:extLst>
              <a:ext uri="{FF2B5EF4-FFF2-40B4-BE49-F238E27FC236}">
                <a16:creationId xmlns:a16="http://schemas.microsoft.com/office/drawing/2014/main" id="{75290559-96F3-9F78-AF5E-037A23A114CB}"/>
              </a:ext>
            </a:extLst>
          </p:cNvPr>
          <p:cNvSpPr/>
          <p:nvPr/>
        </p:nvSpPr>
        <p:spPr>
          <a:xfrm>
            <a:off x="9427012" y="4092141"/>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sp>
        <p:nvSpPr>
          <p:cNvPr id="59" name="Rectangle: Rounded Corners 58">
            <a:extLst>
              <a:ext uri="{FF2B5EF4-FFF2-40B4-BE49-F238E27FC236}">
                <a16:creationId xmlns:a16="http://schemas.microsoft.com/office/drawing/2014/main" id="{B78FE6A7-B447-852E-0948-259A592A1665}"/>
              </a:ext>
            </a:extLst>
          </p:cNvPr>
          <p:cNvSpPr/>
          <p:nvPr/>
        </p:nvSpPr>
        <p:spPr>
          <a:xfrm>
            <a:off x="10412123" y="3850949"/>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sp>
        <p:nvSpPr>
          <p:cNvPr id="60" name="Rectangle: Rounded Corners 59">
            <a:extLst>
              <a:ext uri="{FF2B5EF4-FFF2-40B4-BE49-F238E27FC236}">
                <a16:creationId xmlns:a16="http://schemas.microsoft.com/office/drawing/2014/main" id="{037C6277-C1CD-BD5F-32BF-712E4577D8FA}"/>
              </a:ext>
            </a:extLst>
          </p:cNvPr>
          <p:cNvSpPr/>
          <p:nvPr/>
        </p:nvSpPr>
        <p:spPr>
          <a:xfrm>
            <a:off x="10412123" y="4385531"/>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cxnSp>
        <p:nvCxnSpPr>
          <p:cNvPr id="61" name="Straight Arrow Connector 60">
            <a:extLst>
              <a:ext uri="{FF2B5EF4-FFF2-40B4-BE49-F238E27FC236}">
                <a16:creationId xmlns:a16="http://schemas.microsoft.com/office/drawing/2014/main" id="{EF117B61-9195-2861-1A9E-70028CD00B54}"/>
              </a:ext>
            </a:extLst>
          </p:cNvPr>
          <p:cNvCxnSpPr>
            <a:cxnSpLocks/>
            <a:stCxn id="58" idx="3"/>
            <a:endCxn id="59" idx="1"/>
          </p:cNvCxnSpPr>
          <p:nvPr/>
        </p:nvCxnSpPr>
        <p:spPr>
          <a:xfrm flipV="1">
            <a:off x="9959275" y="3958425"/>
            <a:ext cx="452848" cy="241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140AE14-E193-08D9-6E67-94424F99DCC1}"/>
              </a:ext>
            </a:extLst>
          </p:cNvPr>
          <p:cNvCxnSpPr>
            <a:stCxn id="58" idx="3"/>
            <a:endCxn id="60" idx="1"/>
          </p:cNvCxnSpPr>
          <p:nvPr/>
        </p:nvCxnSpPr>
        <p:spPr>
          <a:xfrm>
            <a:off x="9959275" y="4199617"/>
            <a:ext cx="452848" cy="293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6413373A-3644-D539-5AEB-1ADA11BE3E94}"/>
              </a:ext>
            </a:extLst>
          </p:cNvPr>
          <p:cNvSpPr/>
          <p:nvPr/>
        </p:nvSpPr>
        <p:spPr>
          <a:xfrm>
            <a:off x="5039386" y="4083548"/>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sp>
        <p:nvSpPr>
          <p:cNvPr id="64" name="Rectangle: Rounded Corners 63">
            <a:extLst>
              <a:ext uri="{FF2B5EF4-FFF2-40B4-BE49-F238E27FC236}">
                <a16:creationId xmlns:a16="http://schemas.microsoft.com/office/drawing/2014/main" id="{E69A5E09-88DC-5BB7-588E-746133D6BB80}"/>
              </a:ext>
            </a:extLst>
          </p:cNvPr>
          <p:cNvSpPr/>
          <p:nvPr/>
        </p:nvSpPr>
        <p:spPr>
          <a:xfrm>
            <a:off x="6096000" y="383330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sp>
        <p:nvSpPr>
          <p:cNvPr id="65" name="Rectangle: Rounded Corners 64">
            <a:extLst>
              <a:ext uri="{FF2B5EF4-FFF2-40B4-BE49-F238E27FC236}">
                <a16:creationId xmlns:a16="http://schemas.microsoft.com/office/drawing/2014/main" id="{9A034E4A-A85E-80A1-4C72-5EE4AF25FB58}"/>
              </a:ext>
            </a:extLst>
          </p:cNvPr>
          <p:cNvSpPr/>
          <p:nvPr/>
        </p:nvSpPr>
        <p:spPr>
          <a:xfrm>
            <a:off x="6096000" y="4376367"/>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cxnSp>
        <p:nvCxnSpPr>
          <p:cNvPr id="66" name="Straight Arrow Connector 65">
            <a:extLst>
              <a:ext uri="{FF2B5EF4-FFF2-40B4-BE49-F238E27FC236}">
                <a16:creationId xmlns:a16="http://schemas.microsoft.com/office/drawing/2014/main" id="{B6F07D5D-7CD0-E16A-2CC9-01722BBD3422}"/>
              </a:ext>
            </a:extLst>
          </p:cNvPr>
          <p:cNvCxnSpPr>
            <a:cxnSpLocks/>
            <a:stCxn id="63" idx="3"/>
            <a:endCxn id="64" idx="1"/>
          </p:cNvCxnSpPr>
          <p:nvPr/>
        </p:nvCxnSpPr>
        <p:spPr>
          <a:xfrm flipV="1">
            <a:off x="5571649" y="3940779"/>
            <a:ext cx="524351" cy="250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B9F8242-993C-7C42-FE4E-F2CD48B3C6EC}"/>
              </a:ext>
            </a:extLst>
          </p:cNvPr>
          <p:cNvCxnSpPr>
            <a:stCxn id="63" idx="3"/>
            <a:endCxn id="65" idx="1"/>
          </p:cNvCxnSpPr>
          <p:nvPr/>
        </p:nvCxnSpPr>
        <p:spPr>
          <a:xfrm>
            <a:off x="5571649" y="4191024"/>
            <a:ext cx="524351" cy="292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96531861-8F30-8B15-2477-AC7493A6C236}"/>
              </a:ext>
            </a:extLst>
          </p:cNvPr>
          <p:cNvSpPr/>
          <p:nvPr/>
        </p:nvSpPr>
        <p:spPr>
          <a:xfrm>
            <a:off x="9427011" y="5656999"/>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ASN</a:t>
            </a:r>
          </a:p>
        </p:txBody>
      </p:sp>
      <p:sp>
        <p:nvSpPr>
          <p:cNvPr id="69" name="Rectangle: Rounded Corners 68">
            <a:extLst>
              <a:ext uri="{FF2B5EF4-FFF2-40B4-BE49-F238E27FC236}">
                <a16:creationId xmlns:a16="http://schemas.microsoft.com/office/drawing/2014/main" id="{188C358B-4A3B-A474-5F3C-6B05393AE51F}"/>
              </a:ext>
            </a:extLst>
          </p:cNvPr>
          <p:cNvSpPr/>
          <p:nvPr/>
        </p:nvSpPr>
        <p:spPr>
          <a:xfrm>
            <a:off x="10412123" y="5375885"/>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sp>
        <p:nvSpPr>
          <p:cNvPr id="70" name="Rectangle: Rounded Corners 69">
            <a:extLst>
              <a:ext uri="{FF2B5EF4-FFF2-40B4-BE49-F238E27FC236}">
                <a16:creationId xmlns:a16="http://schemas.microsoft.com/office/drawing/2014/main" id="{68C13601-B245-F98F-2FD1-59587DBADABD}"/>
              </a:ext>
            </a:extLst>
          </p:cNvPr>
          <p:cNvSpPr/>
          <p:nvPr/>
        </p:nvSpPr>
        <p:spPr>
          <a:xfrm>
            <a:off x="10417503" y="595172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cxnSp>
        <p:nvCxnSpPr>
          <p:cNvPr id="71" name="Straight Arrow Connector 70">
            <a:extLst>
              <a:ext uri="{FF2B5EF4-FFF2-40B4-BE49-F238E27FC236}">
                <a16:creationId xmlns:a16="http://schemas.microsoft.com/office/drawing/2014/main" id="{C4F61DD5-474B-AA27-3CE2-E9D9CBF83E67}"/>
              </a:ext>
            </a:extLst>
          </p:cNvPr>
          <p:cNvCxnSpPr>
            <a:cxnSpLocks/>
            <a:stCxn id="68" idx="3"/>
            <a:endCxn id="69" idx="1"/>
          </p:cNvCxnSpPr>
          <p:nvPr/>
        </p:nvCxnSpPr>
        <p:spPr>
          <a:xfrm flipV="1">
            <a:off x="9959274" y="5483361"/>
            <a:ext cx="452849" cy="281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AF7A53C-A5C9-5B31-1561-9789FD45B52A}"/>
              </a:ext>
            </a:extLst>
          </p:cNvPr>
          <p:cNvCxnSpPr>
            <a:stCxn id="68" idx="3"/>
            <a:endCxn id="70" idx="1"/>
          </p:cNvCxnSpPr>
          <p:nvPr/>
        </p:nvCxnSpPr>
        <p:spPr>
          <a:xfrm>
            <a:off x="9959274" y="5764475"/>
            <a:ext cx="458229" cy="294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B97C739A-6461-6C46-CE7A-B757AD1C800F}"/>
              </a:ext>
            </a:extLst>
          </p:cNvPr>
          <p:cNvSpPr/>
          <p:nvPr/>
        </p:nvSpPr>
        <p:spPr>
          <a:xfrm>
            <a:off x="5039385" y="5656999"/>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BOL</a:t>
            </a:r>
          </a:p>
        </p:txBody>
      </p:sp>
      <p:sp>
        <p:nvSpPr>
          <p:cNvPr id="74" name="Rectangle: Rounded Corners 73">
            <a:extLst>
              <a:ext uri="{FF2B5EF4-FFF2-40B4-BE49-F238E27FC236}">
                <a16:creationId xmlns:a16="http://schemas.microsoft.com/office/drawing/2014/main" id="{5F56F2E1-10C1-6A1F-A0D8-463C879784B9}"/>
              </a:ext>
            </a:extLst>
          </p:cNvPr>
          <p:cNvSpPr/>
          <p:nvPr/>
        </p:nvSpPr>
        <p:spPr>
          <a:xfrm>
            <a:off x="6096000" y="5372897"/>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sp>
        <p:nvSpPr>
          <p:cNvPr id="75" name="Rectangle: Rounded Corners 74">
            <a:extLst>
              <a:ext uri="{FF2B5EF4-FFF2-40B4-BE49-F238E27FC236}">
                <a16:creationId xmlns:a16="http://schemas.microsoft.com/office/drawing/2014/main" id="{88094F4F-22BD-19E8-1745-0142A40A261D}"/>
              </a:ext>
            </a:extLst>
          </p:cNvPr>
          <p:cNvSpPr/>
          <p:nvPr/>
        </p:nvSpPr>
        <p:spPr>
          <a:xfrm>
            <a:off x="6096000" y="5951723"/>
            <a:ext cx="532263" cy="2149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PO</a:t>
            </a:r>
          </a:p>
        </p:txBody>
      </p:sp>
      <p:cxnSp>
        <p:nvCxnSpPr>
          <p:cNvPr id="76" name="Straight Arrow Connector 75">
            <a:extLst>
              <a:ext uri="{FF2B5EF4-FFF2-40B4-BE49-F238E27FC236}">
                <a16:creationId xmlns:a16="http://schemas.microsoft.com/office/drawing/2014/main" id="{DE5BA021-5D5D-C5A7-C830-EA5AB34DFBC6}"/>
              </a:ext>
            </a:extLst>
          </p:cNvPr>
          <p:cNvCxnSpPr>
            <a:cxnSpLocks/>
            <a:stCxn id="73" idx="3"/>
            <a:endCxn id="74" idx="1"/>
          </p:cNvCxnSpPr>
          <p:nvPr/>
        </p:nvCxnSpPr>
        <p:spPr>
          <a:xfrm flipV="1">
            <a:off x="5571648" y="5480373"/>
            <a:ext cx="524352" cy="284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85F9787-C384-D269-8CAB-89E8E24DE3C8}"/>
              </a:ext>
            </a:extLst>
          </p:cNvPr>
          <p:cNvCxnSpPr>
            <a:stCxn id="73" idx="3"/>
            <a:endCxn id="75" idx="1"/>
          </p:cNvCxnSpPr>
          <p:nvPr/>
        </p:nvCxnSpPr>
        <p:spPr>
          <a:xfrm>
            <a:off x="5571648" y="5764475"/>
            <a:ext cx="524352" cy="294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Appointment Exceptions</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399065" y="4777561"/>
            <a:ext cx="11267999" cy="707886"/>
          </a:xfrm>
          <a:prstGeom prst="rect">
            <a:avLst/>
          </a:prstGeom>
          <a:noFill/>
        </p:spPr>
        <p:txBody>
          <a:bodyPr wrap="square" rtlCol="0">
            <a:spAutoFit/>
          </a:bodyPr>
          <a:lstStyle/>
          <a:p>
            <a:pPr marL="171450" indent="-171450">
              <a:buFontTx/>
              <a:buChar char="-"/>
            </a:pPr>
            <a:r>
              <a:rPr lang="en-US" sz="1000" dirty="0"/>
              <a:t>Changes to the delivery window (PO Extended Date in PACT) are only to be made manually when the shipment is arriving early and the delivery window needs to be changed for the product to be received in. For all other scenarios, the delivery window is to remain unchanged.</a:t>
            </a:r>
          </a:p>
          <a:p>
            <a:pPr marL="171450" indent="-171450">
              <a:buFontTx/>
              <a:buChar char="-"/>
            </a:pPr>
            <a:endParaRPr lang="en-US" sz="1000" dirty="0"/>
          </a:p>
          <a:p>
            <a:pPr marL="171450" indent="-171450">
              <a:buFontTx/>
              <a:buChar char="-"/>
            </a:pPr>
            <a:r>
              <a:rPr lang="en-US" sz="1000" dirty="0"/>
              <a:t>Multiple shipments against a PO need to be within the delivery window. We cannot change the delivery window multiple time. We can only change it </a:t>
            </a:r>
            <a:r>
              <a:rPr lang="en-US" sz="1000" b="1" u="sng" dirty="0"/>
              <a:t>ONCE</a:t>
            </a:r>
            <a:r>
              <a:rPr lang="en-US" sz="1000" dirty="0"/>
              <a:t> and that too only in scenario 1 as shown above.</a:t>
            </a:r>
            <a:endParaRPr lang="en-US" sz="1000" b="1" u="sng" dirty="0"/>
          </a:p>
        </p:txBody>
      </p:sp>
      <p:sp>
        <p:nvSpPr>
          <p:cNvPr id="49" name="Rectangle: Rounded Corners 48">
            <a:extLst>
              <a:ext uri="{FF2B5EF4-FFF2-40B4-BE49-F238E27FC236}">
                <a16:creationId xmlns:a16="http://schemas.microsoft.com/office/drawing/2014/main" id="{D2BD0C1E-7242-0829-9255-E71C1AF19773}"/>
              </a:ext>
            </a:extLst>
          </p:cNvPr>
          <p:cNvSpPr/>
          <p:nvPr/>
        </p:nvSpPr>
        <p:spPr>
          <a:xfrm>
            <a:off x="1796384" y="1349738"/>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7 or more days before DW</a:t>
            </a:r>
          </a:p>
        </p:txBody>
      </p:sp>
      <p:sp>
        <p:nvSpPr>
          <p:cNvPr id="50" name="Rectangle: Rounded Corners 49">
            <a:extLst>
              <a:ext uri="{FF2B5EF4-FFF2-40B4-BE49-F238E27FC236}">
                <a16:creationId xmlns:a16="http://schemas.microsoft.com/office/drawing/2014/main" id="{6B5878E4-8BFE-804D-6F37-707B6F46839F}"/>
              </a:ext>
            </a:extLst>
          </p:cNvPr>
          <p:cNvSpPr/>
          <p:nvPr/>
        </p:nvSpPr>
        <p:spPr>
          <a:xfrm>
            <a:off x="1796385" y="1922469"/>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Less than 7 days before DW</a:t>
            </a:r>
          </a:p>
        </p:txBody>
      </p:sp>
      <p:sp>
        <p:nvSpPr>
          <p:cNvPr id="51" name="Rectangle: Rounded Corners 50">
            <a:extLst>
              <a:ext uri="{FF2B5EF4-FFF2-40B4-BE49-F238E27FC236}">
                <a16:creationId xmlns:a16="http://schemas.microsoft.com/office/drawing/2014/main" id="{7A12E465-8AEF-4BAF-4125-7EC0A9869ACD}"/>
              </a:ext>
            </a:extLst>
          </p:cNvPr>
          <p:cNvSpPr/>
          <p:nvPr/>
        </p:nvSpPr>
        <p:spPr>
          <a:xfrm>
            <a:off x="513443" y="2533283"/>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Inside the DW</a:t>
            </a:r>
          </a:p>
        </p:txBody>
      </p:sp>
      <p:sp>
        <p:nvSpPr>
          <p:cNvPr id="52" name="Rectangle: Rounded Corners 51">
            <a:extLst>
              <a:ext uri="{FF2B5EF4-FFF2-40B4-BE49-F238E27FC236}">
                <a16:creationId xmlns:a16="http://schemas.microsoft.com/office/drawing/2014/main" id="{C3AD4A88-C330-325F-2D78-345E56709420}"/>
              </a:ext>
            </a:extLst>
          </p:cNvPr>
          <p:cNvSpPr/>
          <p:nvPr/>
        </p:nvSpPr>
        <p:spPr>
          <a:xfrm>
            <a:off x="513443" y="3451101"/>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After the DW</a:t>
            </a:r>
          </a:p>
        </p:txBody>
      </p:sp>
      <p:sp>
        <p:nvSpPr>
          <p:cNvPr id="53" name="Rectangle: Rounded Corners 52">
            <a:extLst>
              <a:ext uri="{FF2B5EF4-FFF2-40B4-BE49-F238E27FC236}">
                <a16:creationId xmlns:a16="http://schemas.microsoft.com/office/drawing/2014/main" id="{6260D473-41D6-A427-9FE2-353D2D06A619}"/>
              </a:ext>
            </a:extLst>
          </p:cNvPr>
          <p:cNvSpPr/>
          <p:nvPr/>
        </p:nvSpPr>
        <p:spPr>
          <a:xfrm>
            <a:off x="513443" y="1632881"/>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Before the DW</a:t>
            </a:r>
          </a:p>
        </p:txBody>
      </p:sp>
      <p:sp>
        <p:nvSpPr>
          <p:cNvPr id="54" name="Rectangle: Rounded Corners 53">
            <a:extLst>
              <a:ext uri="{FF2B5EF4-FFF2-40B4-BE49-F238E27FC236}">
                <a16:creationId xmlns:a16="http://schemas.microsoft.com/office/drawing/2014/main" id="{DAEC2F36-C4C2-8D90-6F8B-CB77E8038973}"/>
              </a:ext>
            </a:extLst>
          </p:cNvPr>
          <p:cNvSpPr/>
          <p:nvPr/>
        </p:nvSpPr>
        <p:spPr>
          <a:xfrm>
            <a:off x="1796385" y="3161513"/>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At least 2 days before Cancel Date</a:t>
            </a:r>
          </a:p>
        </p:txBody>
      </p:sp>
      <p:sp>
        <p:nvSpPr>
          <p:cNvPr id="55" name="Rectangle: Rounded Corners 54">
            <a:extLst>
              <a:ext uri="{FF2B5EF4-FFF2-40B4-BE49-F238E27FC236}">
                <a16:creationId xmlns:a16="http://schemas.microsoft.com/office/drawing/2014/main" id="{2572845A-4E1E-94C1-BD8E-86790170AF4B}"/>
              </a:ext>
            </a:extLst>
          </p:cNvPr>
          <p:cNvSpPr/>
          <p:nvPr/>
        </p:nvSpPr>
        <p:spPr>
          <a:xfrm>
            <a:off x="5807894" y="1345410"/>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Appointment assigned</a:t>
            </a:r>
          </a:p>
        </p:txBody>
      </p:sp>
      <p:sp>
        <p:nvSpPr>
          <p:cNvPr id="56" name="Rectangle: Rounded Corners 55">
            <a:extLst>
              <a:ext uri="{FF2B5EF4-FFF2-40B4-BE49-F238E27FC236}">
                <a16:creationId xmlns:a16="http://schemas.microsoft.com/office/drawing/2014/main" id="{8A74165C-6436-349B-A969-1E0574F20F72}"/>
              </a:ext>
            </a:extLst>
          </p:cNvPr>
          <p:cNvSpPr/>
          <p:nvPr/>
        </p:nvSpPr>
        <p:spPr>
          <a:xfrm>
            <a:off x="3079327" y="1349738"/>
            <a:ext cx="1007774" cy="50590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000" dirty="0"/>
              <a:t>DW to be modified</a:t>
            </a:r>
          </a:p>
        </p:txBody>
      </p:sp>
      <p:sp>
        <p:nvSpPr>
          <p:cNvPr id="57" name="Rectangle: Rounded Corners 56">
            <a:extLst>
              <a:ext uri="{FF2B5EF4-FFF2-40B4-BE49-F238E27FC236}">
                <a16:creationId xmlns:a16="http://schemas.microsoft.com/office/drawing/2014/main" id="{78E68D21-9579-83D7-989C-EC178594C751}"/>
              </a:ext>
            </a:extLst>
          </p:cNvPr>
          <p:cNvSpPr/>
          <p:nvPr/>
        </p:nvSpPr>
        <p:spPr>
          <a:xfrm>
            <a:off x="7090836" y="1345409"/>
            <a:ext cx="1007774" cy="505907"/>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NOT ON TIME</a:t>
            </a:r>
          </a:p>
        </p:txBody>
      </p:sp>
      <p:sp>
        <p:nvSpPr>
          <p:cNvPr id="59" name="Rectangle: Rounded Corners 58">
            <a:extLst>
              <a:ext uri="{FF2B5EF4-FFF2-40B4-BE49-F238E27FC236}">
                <a16:creationId xmlns:a16="http://schemas.microsoft.com/office/drawing/2014/main" id="{3DD87367-365F-90CD-EF73-7D9E97B3EF29}"/>
              </a:ext>
            </a:extLst>
          </p:cNvPr>
          <p:cNvSpPr/>
          <p:nvPr/>
        </p:nvSpPr>
        <p:spPr>
          <a:xfrm>
            <a:off x="7090836" y="1933372"/>
            <a:ext cx="1007774" cy="505907"/>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NOT ON TIME</a:t>
            </a:r>
          </a:p>
        </p:txBody>
      </p:sp>
      <p:cxnSp>
        <p:nvCxnSpPr>
          <p:cNvPr id="60" name="Connector: Elbow 59">
            <a:extLst>
              <a:ext uri="{FF2B5EF4-FFF2-40B4-BE49-F238E27FC236}">
                <a16:creationId xmlns:a16="http://schemas.microsoft.com/office/drawing/2014/main" id="{51E9214F-CD36-92C5-5C49-C1EB7ECAF3CD}"/>
              </a:ext>
            </a:extLst>
          </p:cNvPr>
          <p:cNvCxnSpPr>
            <a:stCxn id="53" idx="3"/>
            <a:endCxn id="49" idx="1"/>
          </p:cNvCxnSpPr>
          <p:nvPr/>
        </p:nvCxnSpPr>
        <p:spPr>
          <a:xfrm flipV="1">
            <a:off x="1521217" y="1602692"/>
            <a:ext cx="275167" cy="283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2697621-EA20-E5B3-8AD1-1BF35E612A45}"/>
              </a:ext>
            </a:extLst>
          </p:cNvPr>
          <p:cNvCxnSpPr>
            <a:stCxn id="53" idx="3"/>
            <a:endCxn id="50" idx="1"/>
          </p:cNvCxnSpPr>
          <p:nvPr/>
        </p:nvCxnSpPr>
        <p:spPr>
          <a:xfrm>
            <a:off x="1521217" y="1885835"/>
            <a:ext cx="275168" cy="2895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BA8D7CB-27F4-C6A2-D975-B2F48601C5B1}"/>
              </a:ext>
            </a:extLst>
          </p:cNvPr>
          <p:cNvCxnSpPr>
            <a:stCxn id="49" idx="3"/>
            <a:endCxn id="56" idx="1"/>
          </p:cNvCxnSpPr>
          <p:nvPr/>
        </p:nvCxnSpPr>
        <p:spPr>
          <a:xfrm>
            <a:off x="2804158" y="1602692"/>
            <a:ext cx="2751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7169E8C-D7A3-8E08-C186-8E0BF77FE68D}"/>
              </a:ext>
            </a:extLst>
          </p:cNvPr>
          <p:cNvCxnSpPr>
            <a:stCxn id="55" idx="3"/>
            <a:endCxn id="57" idx="1"/>
          </p:cNvCxnSpPr>
          <p:nvPr/>
        </p:nvCxnSpPr>
        <p:spPr>
          <a:xfrm flipV="1">
            <a:off x="6815668" y="1598363"/>
            <a:ext cx="275168"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Rounded Corners 66">
            <a:extLst>
              <a:ext uri="{FF2B5EF4-FFF2-40B4-BE49-F238E27FC236}">
                <a16:creationId xmlns:a16="http://schemas.microsoft.com/office/drawing/2014/main" id="{AA826303-26B0-A33C-AB14-7E741A6BBD68}"/>
              </a:ext>
            </a:extLst>
          </p:cNvPr>
          <p:cNvSpPr/>
          <p:nvPr/>
        </p:nvSpPr>
        <p:spPr>
          <a:xfrm>
            <a:off x="1796385" y="2533282"/>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Appointment assigned</a:t>
            </a:r>
          </a:p>
        </p:txBody>
      </p:sp>
      <p:sp>
        <p:nvSpPr>
          <p:cNvPr id="68" name="Rectangle: Rounded Corners 67">
            <a:extLst>
              <a:ext uri="{FF2B5EF4-FFF2-40B4-BE49-F238E27FC236}">
                <a16:creationId xmlns:a16="http://schemas.microsoft.com/office/drawing/2014/main" id="{B16EC832-325D-FEB1-AF96-983F8FFADF06}"/>
              </a:ext>
            </a:extLst>
          </p:cNvPr>
          <p:cNvSpPr/>
          <p:nvPr/>
        </p:nvSpPr>
        <p:spPr>
          <a:xfrm>
            <a:off x="7090835" y="2533282"/>
            <a:ext cx="1007774" cy="505907"/>
          </a:xfrm>
          <a:prstGeom prst="roundRect">
            <a:avLst/>
          </a:prstGeom>
          <a:solidFill>
            <a:schemeClr val="accent6"/>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ON TIME</a:t>
            </a:r>
          </a:p>
        </p:txBody>
      </p:sp>
      <p:sp>
        <p:nvSpPr>
          <p:cNvPr id="69" name="Rectangle: Rounded Corners 68">
            <a:extLst>
              <a:ext uri="{FF2B5EF4-FFF2-40B4-BE49-F238E27FC236}">
                <a16:creationId xmlns:a16="http://schemas.microsoft.com/office/drawing/2014/main" id="{C76C408D-4270-0ACD-2A9F-E912DA6EAAB1}"/>
              </a:ext>
            </a:extLst>
          </p:cNvPr>
          <p:cNvSpPr/>
          <p:nvPr/>
        </p:nvSpPr>
        <p:spPr>
          <a:xfrm>
            <a:off x="1796384" y="3772326"/>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Within 2 days or after Cancel Date</a:t>
            </a:r>
          </a:p>
        </p:txBody>
      </p:sp>
      <p:cxnSp>
        <p:nvCxnSpPr>
          <p:cNvPr id="70" name="Connector: Elbow 69">
            <a:extLst>
              <a:ext uri="{FF2B5EF4-FFF2-40B4-BE49-F238E27FC236}">
                <a16:creationId xmlns:a16="http://schemas.microsoft.com/office/drawing/2014/main" id="{DDD16F66-AD4A-216B-3F89-986BC5EED62B}"/>
              </a:ext>
            </a:extLst>
          </p:cNvPr>
          <p:cNvCxnSpPr>
            <a:stCxn id="52" idx="3"/>
            <a:endCxn id="54" idx="1"/>
          </p:cNvCxnSpPr>
          <p:nvPr/>
        </p:nvCxnSpPr>
        <p:spPr>
          <a:xfrm flipV="1">
            <a:off x="1521217" y="3414467"/>
            <a:ext cx="275168" cy="2895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1CA9DD24-3A13-09BC-CC91-0231AF690EF1}"/>
              </a:ext>
            </a:extLst>
          </p:cNvPr>
          <p:cNvCxnSpPr>
            <a:stCxn id="52" idx="3"/>
            <a:endCxn id="69" idx="1"/>
          </p:cNvCxnSpPr>
          <p:nvPr/>
        </p:nvCxnSpPr>
        <p:spPr>
          <a:xfrm>
            <a:off x="1521217" y="3704055"/>
            <a:ext cx="275167" cy="3212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3FE732EE-6660-0528-7318-658C97B07B2D}"/>
              </a:ext>
            </a:extLst>
          </p:cNvPr>
          <p:cNvSpPr/>
          <p:nvPr/>
        </p:nvSpPr>
        <p:spPr>
          <a:xfrm>
            <a:off x="7090835" y="3171616"/>
            <a:ext cx="1007774" cy="505907"/>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NOT ON TIME</a:t>
            </a:r>
          </a:p>
        </p:txBody>
      </p:sp>
      <p:cxnSp>
        <p:nvCxnSpPr>
          <p:cNvPr id="76" name="Straight Arrow Connector 75">
            <a:extLst>
              <a:ext uri="{FF2B5EF4-FFF2-40B4-BE49-F238E27FC236}">
                <a16:creationId xmlns:a16="http://schemas.microsoft.com/office/drawing/2014/main" id="{2625DFF1-FA30-40BC-3576-FC80F2EB4CCB}"/>
              </a:ext>
            </a:extLst>
          </p:cNvPr>
          <p:cNvCxnSpPr>
            <a:stCxn id="51" idx="3"/>
            <a:endCxn id="67" idx="1"/>
          </p:cNvCxnSpPr>
          <p:nvPr/>
        </p:nvCxnSpPr>
        <p:spPr>
          <a:xfrm flipV="1">
            <a:off x="1521217" y="2786236"/>
            <a:ext cx="27516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1D251B5-3413-A2DA-0CC9-C7B62D96A3C1}"/>
              </a:ext>
            </a:extLst>
          </p:cNvPr>
          <p:cNvCxnSpPr>
            <a:stCxn id="67" idx="3"/>
            <a:endCxn id="68" idx="1"/>
          </p:cNvCxnSpPr>
          <p:nvPr/>
        </p:nvCxnSpPr>
        <p:spPr>
          <a:xfrm>
            <a:off x="2804159" y="2786236"/>
            <a:ext cx="428667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635C664E-4BC1-B902-DB92-70EEE1D08589}"/>
              </a:ext>
            </a:extLst>
          </p:cNvPr>
          <p:cNvSpPr/>
          <p:nvPr/>
        </p:nvSpPr>
        <p:spPr>
          <a:xfrm>
            <a:off x="3079326" y="3775695"/>
            <a:ext cx="1007774" cy="50590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000" dirty="0"/>
              <a:t>Extend Cancel Date</a:t>
            </a:r>
          </a:p>
        </p:txBody>
      </p:sp>
      <p:sp>
        <p:nvSpPr>
          <p:cNvPr id="79" name="TextBox 78">
            <a:extLst>
              <a:ext uri="{FF2B5EF4-FFF2-40B4-BE49-F238E27FC236}">
                <a16:creationId xmlns:a16="http://schemas.microsoft.com/office/drawing/2014/main" id="{61495367-5CD4-1598-09B9-12E4DF63D642}"/>
              </a:ext>
            </a:extLst>
          </p:cNvPr>
          <p:cNvSpPr txBox="1"/>
          <p:nvPr/>
        </p:nvSpPr>
        <p:spPr>
          <a:xfrm>
            <a:off x="2914224" y="4278233"/>
            <a:ext cx="1337977" cy="400110"/>
          </a:xfrm>
          <a:prstGeom prst="rect">
            <a:avLst/>
          </a:prstGeom>
          <a:noFill/>
        </p:spPr>
        <p:txBody>
          <a:bodyPr wrap="square" rtlCol="0">
            <a:spAutoFit/>
          </a:bodyPr>
          <a:lstStyle/>
          <a:p>
            <a:pPr algn="ctr"/>
            <a:r>
              <a:rPr lang="en-US" sz="1000" dirty="0"/>
              <a:t>By user in PACT</a:t>
            </a:r>
          </a:p>
          <a:p>
            <a:pPr algn="ctr"/>
            <a:r>
              <a:rPr lang="en-US" sz="1000" b="1" u="sng" dirty="0"/>
              <a:t>Don’t modify DW</a:t>
            </a:r>
          </a:p>
        </p:txBody>
      </p:sp>
      <p:cxnSp>
        <p:nvCxnSpPr>
          <p:cNvPr id="80" name="Straight Arrow Connector 79">
            <a:extLst>
              <a:ext uri="{FF2B5EF4-FFF2-40B4-BE49-F238E27FC236}">
                <a16:creationId xmlns:a16="http://schemas.microsoft.com/office/drawing/2014/main" id="{58E54A22-E5C2-8E60-5483-6B43D35E845C}"/>
              </a:ext>
            </a:extLst>
          </p:cNvPr>
          <p:cNvCxnSpPr>
            <a:stCxn id="69" idx="3"/>
            <a:endCxn id="78" idx="1"/>
          </p:cNvCxnSpPr>
          <p:nvPr/>
        </p:nvCxnSpPr>
        <p:spPr>
          <a:xfrm>
            <a:off x="2804158" y="4025280"/>
            <a:ext cx="275168" cy="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Rounded Corners 80">
            <a:extLst>
              <a:ext uri="{FF2B5EF4-FFF2-40B4-BE49-F238E27FC236}">
                <a16:creationId xmlns:a16="http://schemas.microsoft.com/office/drawing/2014/main" id="{98BA6590-C9EB-A39B-01C3-1F27E19E4399}"/>
              </a:ext>
            </a:extLst>
          </p:cNvPr>
          <p:cNvSpPr/>
          <p:nvPr/>
        </p:nvSpPr>
        <p:spPr>
          <a:xfrm>
            <a:off x="5807894" y="3769037"/>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Appointment assigned</a:t>
            </a:r>
          </a:p>
        </p:txBody>
      </p:sp>
      <p:sp>
        <p:nvSpPr>
          <p:cNvPr id="82" name="Rectangle: Rounded Corners 81">
            <a:extLst>
              <a:ext uri="{FF2B5EF4-FFF2-40B4-BE49-F238E27FC236}">
                <a16:creationId xmlns:a16="http://schemas.microsoft.com/office/drawing/2014/main" id="{D589BBEB-66AB-268B-7E43-3EEC80AD8172}"/>
              </a:ext>
            </a:extLst>
          </p:cNvPr>
          <p:cNvSpPr/>
          <p:nvPr/>
        </p:nvSpPr>
        <p:spPr>
          <a:xfrm>
            <a:off x="7090835" y="3763213"/>
            <a:ext cx="1007774" cy="505907"/>
          </a:xfrm>
          <a:prstGeom prst="roundRect">
            <a:avLst/>
          </a:prstGeom>
          <a:solidFill>
            <a:srgbClr val="C0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NOT ON TIME</a:t>
            </a:r>
          </a:p>
        </p:txBody>
      </p:sp>
      <p:cxnSp>
        <p:nvCxnSpPr>
          <p:cNvPr id="84" name="Straight Arrow Connector 83">
            <a:extLst>
              <a:ext uri="{FF2B5EF4-FFF2-40B4-BE49-F238E27FC236}">
                <a16:creationId xmlns:a16="http://schemas.microsoft.com/office/drawing/2014/main" id="{3C7585E8-FB0A-591F-5174-F2BA2E16B15B}"/>
              </a:ext>
            </a:extLst>
          </p:cNvPr>
          <p:cNvCxnSpPr>
            <a:stCxn id="81" idx="3"/>
            <a:endCxn id="82" idx="1"/>
          </p:cNvCxnSpPr>
          <p:nvPr/>
        </p:nvCxnSpPr>
        <p:spPr>
          <a:xfrm flipV="1">
            <a:off x="6815668" y="4016167"/>
            <a:ext cx="275167" cy="58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17EB5C6-1EBD-45E2-C5C8-BA180847AAD4}"/>
              </a:ext>
            </a:extLst>
          </p:cNvPr>
          <p:cNvSpPr txBox="1"/>
          <p:nvPr/>
        </p:nvSpPr>
        <p:spPr>
          <a:xfrm>
            <a:off x="2886706" y="952246"/>
            <a:ext cx="1337977" cy="400110"/>
          </a:xfrm>
          <a:prstGeom prst="rect">
            <a:avLst/>
          </a:prstGeom>
          <a:noFill/>
        </p:spPr>
        <p:txBody>
          <a:bodyPr wrap="square" rtlCol="0">
            <a:spAutoFit/>
          </a:bodyPr>
          <a:lstStyle/>
          <a:p>
            <a:pPr algn="ctr"/>
            <a:r>
              <a:rPr lang="en-US" sz="1000" dirty="0"/>
              <a:t>Systematically or by user in PACT</a:t>
            </a:r>
          </a:p>
        </p:txBody>
      </p:sp>
      <p:sp>
        <p:nvSpPr>
          <p:cNvPr id="86" name="Rectangle: Rounded Corners 85">
            <a:extLst>
              <a:ext uri="{FF2B5EF4-FFF2-40B4-BE49-F238E27FC236}">
                <a16:creationId xmlns:a16="http://schemas.microsoft.com/office/drawing/2014/main" id="{C0B8D224-BB33-1058-4F84-940E8FF45FE8}"/>
              </a:ext>
            </a:extLst>
          </p:cNvPr>
          <p:cNvSpPr/>
          <p:nvPr/>
        </p:nvSpPr>
        <p:spPr>
          <a:xfrm>
            <a:off x="4443610" y="1349738"/>
            <a:ext cx="1007774"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Appointment Exception created</a:t>
            </a:r>
          </a:p>
        </p:txBody>
      </p:sp>
      <p:sp>
        <p:nvSpPr>
          <p:cNvPr id="87" name="Rectangle: Rounded Corners 86">
            <a:extLst>
              <a:ext uri="{FF2B5EF4-FFF2-40B4-BE49-F238E27FC236}">
                <a16:creationId xmlns:a16="http://schemas.microsoft.com/office/drawing/2014/main" id="{EB0DEF4F-94AF-07ED-E5E1-20F22A5B881A}"/>
              </a:ext>
            </a:extLst>
          </p:cNvPr>
          <p:cNvSpPr/>
          <p:nvPr/>
        </p:nvSpPr>
        <p:spPr>
          <a:xfrm>
            <a:off x="4443610" y="3772326"/>
            <a:ext cx="1007774"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Appointment Exception created</a:t>
            </a:r>
          </a:p>
        </p:txBody>
      </p:sp>
      <p:sp>
        <p:nvSpPr>
          <p:cNvPr id="88" name="Rectangle: Rounded Corners 87">
            <a:extLst>
              <a:ext uri="{FF2B5EF4-FFF2-40B4-BE49-F238E27FC236}">
                <a16:creationId xmlns:a16="http://schemas.microsoft.com/office/drawing/2014/main" id="{44E7657D-38F7-96DD-3CAF-9382557FF1B7}"/>
              </a:ext>
            </a:extLst>
          </p:cNvPr>
          <p:cNvSpPr/>
          <p:nvPr/>
        </p:nvSpPr>
        <p:spPr>
          <a:xfrm>
            <a:off x="4443610" y="1929204"/>
            <a:ext cx="1007774"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Appointment Exception created</a:t>
            </a:r>
          </a:p>
        </p:txBody>
      </p:sp>
      <p:sp>
        <p:nvSpPr>
          <p:cNvPr id="89" name="Rectangle: Rounded Corners 88">
            <a:extLst>
              <a:ext uri="{FF2B5EF4-FFF2-40B4-BE49-F238E27FC236}">
                <a16:creationId xmlns:a16="http://schemas.microsoft.com/office/drawing/2014/main" id="{91018AA8-CCE0-1007-8594-10B267668F31}"/>
              </a:ext>
            </a:extLst>
          </p:cNvPr>
          <p:cNvSpPr/>
          <p:nvPr/>
        </p:nvSpPr>
        <p:spPr>
          <a:xfrm>
            <a:off x="4443610" y="3168246"/>
            <a:ext cx="1007774"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Appointment Exception created</a:t>
            </a:r>
          </a:p>
        </p:txBody>
      </p:sp>
      <p:cxnSp>
        <p:nvCxnSpPr>
          <p:cNvPr id="92" name="Straight Arrow Connector 91">
            <a:extLst>
              <a:ext uri="{FF2B5EF4-FFF2-40B4-BE49-F238E27FC236}">
                <a16:creationId xmlns:a16="http://schemas.microsoft.com/office/drawing/2014/main" id="{2BB7137D-AFAE-1165-E14F-D0A13CA42E2E}"/>
              </a:ext>
            </a:extLst>
          </p:cNvPr>
          <p:cNvCxnSpPr>
            <a:stCxn id="56" idx="3"/>
            <a:endCxn id="86" idx="1"/>
          </p:cNvCxnSpPr>
          <p:nvPr/>
        </p:nvCxnSpPr>
        <p:spPr>
          <a:xfrm>
            <a:off x="4087101" y="1602692"/>
            <a:ext cx="356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2932DB45-AEE1-5175-CF66-12B4DBE9BB4D}"/>
              </a:ext>
            </a:extLst>
          </p:cNvPr>
          <p:cNvCxnSpPr>
            <a:stCxn id="86" idx="3"/>
            <a:endCxn id="55" idx="1"/>
          </p:cNvCxnSpPr>
          <p:nvPr/>
        </p:nvCxnSpPr>
        <p:spPr>
          <a:xfrm flipV="1">
            <a:off x="5451384" y="1598364"/>
            <a:ext cx="356510" cy="4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Rectangle: Rounded Corners 96">
            <a:extLst>
              <a:ext uri="{FF2B5EF4-FFF2-40B4-BE49-F238E27FC236}">
                <a16:creationId xmlns:a16="http://schemas.microsoft.com/office/drawing/2014/main" id="{D11A2458-6939-1337-5EBE-BDB6BC140767}"/>
              </a:ext>
            </a:extLst>
          </p:cNvPr>
          <p:cNvSpPr/>
          <p:nvPr/>
        </p:nvSpPr>
        <p:spPr>
          <a:xfrm>
            <a:off x="5807894" y="1928933"/>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Appointment assigned</a:t>
            </a:r>
          </a:p>
        </p:txBody>
      </p:sp>
      <p:cxnSp>
        <p:nvCxnSpPr>
          <p:cNvPr id="99" name="Straight Arrow Connector 98">
            <a:extLst>
              <a:ext uri="{FF2B5EF4-FFF2-40B4-BE49-F238E27FC236}">
                <a16:creationId xmlns:a16="http://schemas.microsoft.com/office/drawing/2014/main" id="{B0AC9F85-461A-A18B-4E12-DB80801BBE9C}"/>
              </a:ext>
            </a:extLst>
          </p:cNvPr>
          <p:cNvCxnSpPr>
            <a:stCxn id="88" idx="3"/>
            <a:endCxn id="97" idx="1"/>
          </p:cNvCxnSpPr>
          <p:nvPr/>
        </p:nvCxnSpPr>
        <p:spPr>
          <a:xfrm flipV="1">
            <a:off x="5451384" y="2181887"/>
            <a:ext cx="356510" cy="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F4FA764-DBDF-A489-BCCD-CD82DFC25702}"/>
              </a:ext>
            </a:extLst>
          </p:cNvPr>
          <p:cNvCxnSpPr>
            <a:stCxn id="97" idx="3"/>
            <a:endCxn id="59" idx="1"/>
          </p:cNvCxnSpPr>
          <p:nvPr/>
        </p:nvCxnSpPr>
        <p:spPr>
          <a:xfrm>
            <a:off x="6815668" y="2181887"/>
            <a:ext cx="275168" cy="44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Rounded Corners 101">
            <a:extLst>
              <a:ext uri="{FF2B5EF4-FFF2-40B4-BE49-F238E27FC236}">
                <a16:creationId xmlns:a16="http://schemas.microsoft.com/office/drawing/2014/main" id="{945CD186-3AF2-4889-AD1D-579BAE71B071}"/>
              </a:ext>
            </a:extLst>
          </p:cNvPr>
          <p:cNvSpPr/>
          <p:nvPr/>
        </p:nvSpPr>
        <p:spPr>
          <a:xfrm>
            <a:off x="5807893" y="3171616"/>
            <a:ext cx="1007774"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Appointment assigned</a:t>
            </a:r>
          </a:p>
        </p:txBody>
      </p:sp>
      <p:cxnSp>
        <p:nvCxnSpPr>
          <p:cNvPr id="104" name="Straight Arrow Connector 103">
            <a:extLst>
              <a:ext uri="{FF2B5EF4-FFF2-40B4-BE49-F238E27FC236}">
                <a16:creationId xmlns:a16="http://schemas.microsoft.com/office/drawing/2014/main" id="{B13DCD1E-F574-B18C-D5A0-31734033C527}"/>
              </a:ext>
            </a:extLst>
          </p:cNvPr>
          <p:cNvCxnSpPr>
            <a:stCxn id="89" idx="3"/>
            <a:endCxn id="102" idx="1"/>
          </p:cNvCxnSpPr>
          <p:nvPr/>
        </p:nvCxnSpPr>
        <p:spPr>
          <a:xfrm>
            <a:off x="5451384" y="3421200"/>
            <a:ext cx="356509" cy="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7E6F2296-8E86-98F9-9168-A0B0902DAF79}"/>
              </a:ext>
            </a:extLst>
          </p:cNvPr>
          <p:cNvCxnSpPr>
            <a:stCxn id="102" idx="3"/>
            <a:endCxn id="73" idx="1"/>
          </p:cNvCxnSpPr>
          <p:nvPr/>
        </p:nvCxnSpPr>
        <p:spPr>
          <a:xfrm>
            <a:off x="6815667" y="3424570"/>
            <a:ext cx="275168"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C534447-38FD-45D9-B292-D38DA06C5D2E}"/>
              </a:ext>
            </a:extLst>
          </p:cNvPr>
          <p:cNvCxnSpPr>
            <a:stCxn id="78" idx="3"/>
            <a:endCxn id="87" idx="1"/>
          </p:cNvCxnSpPr>
          <p:nvPr/>
        </p:nvCxnSpPr>
        <p:spPr>
          <a:xfrm flipV="1">
            <a:off x="4087100" y="4025280"/>
            <a:ext cx="356510" cy="3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1234C03-5B7C-DF8B-1391-43189E55B7F2}"/>
              </a:ext>
            </a:extLst>
          </p:cNvPr>
          <p:cNvCxnSpPr>
            <a:stCxn id="87" idx="3"/>
            <a:endCxn id="81" idx="1"/>
          </p:cNvCxnSpPr>
          <p:nvPr/>
        </p:nvCxnSpPr>
        <p:spPr>
          <a:xfrm flipV="1">
            <a:off x="5451384" y="4021991"/>
            <a:ext cx="356510" cy="3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0456F7C-5ED3-B8E4-39A4-348287AFFABC}"/>
              </a:ext>
            </a:extLst>
          </p:cNvPr>
          <p:cNvCxnSpPr>
            <a:stCxn id="54" idx="3"/>
            <a:endCxn id="89" idx="1"/>
          </p:cNvCxnSpPr>
          <p:nvPr/>
        </p:nvCxnSpPr>
        <p:spPr>
          <a:xfrm>
            <a:off x="2804159" y="3414467"/>
            <a:ext cx="1639451" cy="6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8DE0E372-FD7D-2FDF-537D-946874160028}"/>
              </a:ext>
            </a:extLst>
          </p:cNvPr>
          <p:cNvCxnSpPr>
            <a:stCxn id="50" idx="3"/>
            <a:endCxn id="88" idx="1"/>
          </p:cNvCxnSpPr>
          <p:nvPr/>
        </p:nvCxnSpPr>
        <p:spPr>
          <a:xfrm>
            <a:off x="2804159" y="2175423"/>
            <a:ext cx="1639451" cy="6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5;g1d02b330258_0_5"/>
          <p:cNvSpPr txBox="1">
            <a:spLocks noGrp="1"/>
          </p:cNvSpPr>
          <p:nvPr>
            <p:ph type="body" idx="1"/>
          </p:nvPr>
        </p:nvSpPr>
        <p:spPr>
          <a:xfrm>
            <a:off x="399065" y="326203"/>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What is Fill Rate?</a:t>
            </a:r>
            <a:endParaRPr sz="2800" dirty="0">
              <a:latin typeface="Franklin Gothic"/>
              <a:ea typeface="Franklin Gothic"/>
              <a:cs typeface="Franklin Gothic"/>
              <a:sym typeface="Franklin Gothic"/>
            </a:endParaRPr>
          </a:p>
        </p:txBody>
      </p:sp>
      <p:sp>
        <p:nvSpPr>
          <p:cNvPr id="13" name="TextBox 12">
            <a:extLst>
              <a:ext uri="{FF2B5EF4-FFF2-40B4-BE49-F238E27FC236}">
                <a16:creationId xmlns:a16="http://schemas.microsoft.com/office/drawing/2014/main" id="{E99A4FE2-2A20-D8BB-6F3A-7A49B4159998}"/>
              </a:ext>
            </a:extLst>
          </p:cNvPr>
          <p:cNvSpPr txBox="1"/>
          <p:nvPr/>
        </p:nvSpPr>
        <p:spPr>
          <a:xfrm>
            <a:off x="524936" y="2194846"/>
            <a:ext cx="11142130" cy="5016758"/>
          </a:xfrm>
          <a:prstGeom prst="rect">
            <a:avLst/>
          </a:prstGeom>
          <a:noFill/>
        </p:spPr>
        <p:txBody>
          <a:bodyPr wrap="square" rtlCol="0">
            <a:spAutoFit/>
          </a:bodyPr>
          <a:lstStyle/>
          <a:p>
            <a:pPr marL="171450" indent="-171450">
              <a:buFontTx/>
              <a:buChar char="-"/>
            </a:pPr>
            <a:r>
              <a:rPr lang="en-US" sz="1000" dirty="0"/>
              <a:t>Original Fill Rate is calculated based on original order quantity on the original PO (850) = </a:t>
            </a:r>
            <a:r>
              <a:rPr lang="en-US" sz="1000" b="1" dirty="0"/>
              <a:t>[Qty Received at the DC]/[Original Order Qty]</a:t>
            </a:r>
          </a:p>
          <a:p>
            <a:pPr marL="171450" indent="-171450">
              <a:buFontTx/>
              <a:buChar char="-"/>
            </a:pPr>
            <a:endParaRPr lang="en-US" sz="1000" b="1" dirty="0"/>
          </a:p>
          <a:p>
            <a:pPr marL="171450" indent="-171450">
              <a:buFontTx/>
              <a:buChar char="-"/>
            </a:pPr>
            <a:r>
              <a:rPr lang="en-US" sz="1000" dirty="0"/>
              <a:t>Revised Fill Rate is calculated based on current order quantity on the PO Change (860) = </a:t>
            </a:r>
            <a:r>
              <a:rPr lang="en-US" sz="1000" b="1" dirty="0"/>
              <a:t>[Qty Received at the DC]/[Current Order Qty]</a:t>
            </a:r>
          </a:p>
          <a:p>
            <a:pPr marL="171450" indent="-171450">
              <a:buFontTx/>
              <a:buChar char="-"/>
            </a:pPr>
            <a:endParaRPr lang="en-US" sz="1000" b="1" dirty="0"/>
          </a:p>
          <a:p>
            <a:pPr marL="171450" indent="-171450">
              <a:buFontTx/>
              <a:buChar char="-"/>
            </a:pPr>
            <a:r>
              <a:rPr lang="en-US" sz="1000" dirty="0"/>
              <a:t>The relevant KPI for vendor compliance is Original Order Quantity. What we originally ordered vs what we ended up receiving. The revised fill rate shows how much vendors adhered to their own 855 acknowledgements.</a:t>
            </a:r>
          </a:p>
          <a:p>
            <a:pPr marL="171450" indent="-171450">
              <a:buFontTx/>
              <a:buChar char="-"/>
            </a:pPr>
            <a:endParaRPr lang="en-US" sz="1000" dirty="0"/>
          </a:p>
          <a:p>
            <a:pPr marL="171450" indent="-171450">
              <a:buFontTx/>
              <a:buChar char="-"/>
            </a:pPr>
            <a:r>
              <a:rPr lang="en-US" sz="1000" dirty="0"/>
              <a:t>2 scenarios of quantity discrepancies:</a:t>
            </a:r>
          </a:p>
          <a:p>
            <a:pPr marL="628650" lvl="1" indent="-171450">
              <a:buFontTx/>
              <a:buChar char="-"/>
            </a:pPr>
            <a:endParaRPr lang="en-US" sz="1000" dirty="0"/>
          </a:p>
          <a:p>
            <a:pPr marL="685800" lvl="1" indent="-228600">
              <a:buFontTx/>
              <a:buAutoNum type="arabicPeriod"/>
            </a:pPr>
            <a:r>
              <a:rPr lang="en-US" sz="1000" dirty="0"/>
              <a:t>The vendor sends an 855 Acknowledgement requesting a change in the line quantity. The RP accepts the change and the order quantity is revised. The vendor may or may not ship 100% against this revised quantity. Could be more than 100%, could be less than 100%. (</a:t>
            </a:r>
            <a:r>
              <a:rPr lang="en-US" sz="1000" b="1" dirty="0"/>
              <a:t>Revised Fill Rate</a:t>
            </a:r>
            <a:r>
              <a:rPr lang="en-US" sz="1000" dirty="0"/>
              <a:t>)</a:t>
            </a:r>
          </a:p>
          <a:p>
            <a:pPr marL="685800" lvl="1" indent="-228600">
              <a:buAutoNum type="arabicPeriod"/>
            </a:pPr>
            <a:endParaRPr lang="en-US" sz="1000" dirty="0"/>
          </a:p>
          <a:p>
            <a:pPr marL="685800" lvl="1" indent="-228600">
              <a:buFontTx/>
              <a:buAutoNum type="arabicPeriod"/>
            </a:pPr>
            <a:r>
              <a:rPr lang="en-US" sz="1000" dirty="0"/>
              <a:t>The vendor sends an 855 Acknowledgement accepting all line quantities. No action from the RP is needed. The vendor may or may not ship 100% against this original quantity. (</a:t>
            </a:r>
            <a:r>
              <a:rPr lang="en-US" sz="1000" b="1" dirty="0"/>
              <a:t>Original Fill Rate</a:t>
            </a:r>
            <a:r>
              <a:rPr lang="en-US" sz="1000" dirty="0"/>
              <a:t>)</a:t>
            </a:r>
          </a:p>
          <a:p>
            <a:pPr lvl="1"/>
            <a:endParaRPr lang="en-US" sz="1000" dirty="0"/>
          </a:p>
          <a:p>
            <a:pPr marL="171450" indent="-171450">
              <a:buFontTx/>
              <a:buChar char="-"/>
            </a:pPr>
            <a:r>
              <a:rPr lang="en-US" sz="1000" dirty="0"/>
              <a:t>With the introduction of Immediate-or-Cancel (IOC), if a SKU on a PO is partially received, the line remains open to receive against up until the Cancel By Date. This is done in case a second shipment may be arriving for that PO. If no subsequent product is received by the Cancel By Date, the remaining units are canceled off the line on that date and the line is considered “Fully Received”.</a:t>
            </a:r>
          </a:p>
          <a:p>
            <a:pPr marL="171450" indent="-171450">
              <a:buFontTx/>
              <a:buChar char="-"/>
            </a:pPr>
            <a:endParaRPr lang="en-US" sz="1000" dirty="0"/>
          </a:p>
          <a:p>
            <a:pPr marL="171450" indent="-171450">
              <a:buFontTx/>
              <a:buChar char="-"/>
            </a:pPr>
            <a:r>
              <a:rPr lang="en-US" sz="1000" dirty="0"/>
              <a:t>Implications of reinstating a canceled PO or Line (because a shipment arrived after the IOC Date):</a:t>
            </a:r>
          </a:p>
          <a:p>
            <a:endParaRPr lang="en-US" sz="1000" dirty="0"/>
          </a:p>
          <a:p>
            <a:pPr marL="628650" lvl="1" indent="-171450">
              <a:buFontTx/>
              <a:buChar char="-"/>
            </a:pPr>
            <a:r>
              <a:rPr lang="en-US" sz="1000" dirty="0"/>
              <a:t>Another 860 will needlessly be sent to the vendor with a different line code depending on whether it was a fully canceled line or a partially received line.</a:t>
            </a:r>
          </a:p>
          <a:p>
            <a:pPr marL="628650" lvl="1" indent="-171450">
              <a:buFontTx/>
              <a:buChar char="-"/>
            </a:pPr>
            <a:r>
              <a:rPr lang="en-US" sz="1000" dirty="0"/>
              <a:t>If a VSEN was filed when receiving against the ASN and for some reason if the ASN is split across two shipments, reinstating the line would make the VSEN redundant.</a:t>
            </a:r>
          </a:p>
          <a:p>
            <a:pPr marL="628650" lvl="1" indent="-171450">
              <a:buFontTx/>
              <a:buChar char="-"/>
            </a:pPr>
            <a:r>
              <a:rPr lang="en-US" sz="1000" dirty="0"/>
              <a:t>Additional layer of complexity to manage invoice disputes since we will need to validate whether the product was reinstated or not, whether the product was received in or </a:t>
            </a:r>
            <a:r>
              <a:rPr lang="en-US" sz="1000" dirty="0" err="1"/>
              <a:t>RTV’d</a:t>
            </a:r>
            <a:r>
              <a:rPr lang="en-US" sz="1000" dirty="0"/>
              <a:t> or not.</a:t>
            </a:r>
          </a:p>
          <a:p>
            <a:pPr marL="628650" lvl="1" indent="-171450">
              <a:buFontTx/>
              <a:buChar char="-"/>
            </a:pPr>
            <a:r>
              <a:rPr lang="en-US" sz="1000" dirty="0"/>
              <a:t>Product remains unsellable to the customer as it cannot be received into inventory.</a:t>
            </a:r>
          </a:p>
          <a:p>
            <a:pPr marL="628650" lvl="1" indent="-171450">
              <a:buFontTx/>
              <a:buChar char="-"/>
            </a:pPr>
            <a:endParaRPr lang="en-US" sz="1000" dirty="0"/>
          </a:p>
          <a:p>
            <a:pPr marL="171450" indent="-171450">
              <a:buFontTx/>
              <a:buChar char="-"/>
            </a:pPr>
            <a:endParaRPr lang="en-US" sz="1000" dirty="0"/>
          </a:p>
          <a:p>
            <a:pPr marL="685800" lvl="1" indent="-228600">
              <a:buAutoNum type="arabicPeriod"/>
            </a:pPr>
            <a:endParaRPr lang="en-US" sz="1000" dirty="0"/>
          </a:p>
          <a:p>
            <a:pPr marL="171450" indent="-171450">
              <a:buFontTx/>
              <a:buChar char="-"/>
            </a:pPr>
            <a:endParaRPr lang="en-US" sz="1000" b="1" dirty="0"/>
          </a:p>
          <a:p>
            <a:pPr marL="171450" indent="-171450">
              <a:buFontTx/>
              <a:buChar char="-"/>
            </a:pPr>
            <a:endParaRPr lang="en-US" sz="1000" dirty="0"/>
          </a:p>
          <a:p>
            <a:pPr marL="628650" lvl="1" indent="-171450">
              <a:buFontTx/>
              <a:buChar char="-"/>
            </a:pPr>
            <a:endParaRPr lang="en-US" sz="1000" dirty="0"/>
          </a:p>
          <a:p>
            <a:pPr lvl="1"/>
            <a:endParaRPr lang="en-US" sz="1000" dirty="0"/>
          </a:p>
          <a:p>
            <a:pPr marL="171450" indent="-171450">
              <a:buFontTx/>
              <a:buChar char="-"/>
            </a:pPr>
            <a:endParaRPr lang="en-US" sz="1000" dirty="0"/>
          </a:p>
        </p:txBody>
      </p:sp>
      <p:pic>
        <p:nvPicPr>
          <p:cNvPr id="4" name="Picture 3">
            <a:extLst>
              <a:ext uri="{FF2B5EF4-FFF2-40B4-BE49-F238E27FC236}">
                <a16:creationId xmlns:a16="http://schemas.microsoft.com/office/drawing/2014/main" id="{1FDBF2E9-9172-BAE5-4B9C-6176A00382BF}"/>
              </a:ext>
            </a:extLst>
          </p:cNvPr>
          <p:cNvPicPr>
            <a:picLocks noChangeAspect="1"/>
          </p:cNvPicPr>
          <p:nvPr/>
        </p:nvPicPr>
        <p:blipFill>
          <a:blip r:embed="rId3"/>
          <a:stretch>
            <a:fillRect/>
          </a:stretch>
        </p:blipFill>
        <p:spPr>
          <a:xfrm>
            <a:off x="524935" y="979971"/>
            <a:ext cx="11142130" cy="1118207"/>
          </a:xfrm>
          <a:prstGeom prst="rect">
            <a:avLst/>
          </a:prstGeom>
        </p:spPr>
      </p:pic>
    </p:spTree>
    <p:extLst>
      <p:ext uri="{BB962C8B-B14F-4D97-AF65-F5344CB8AC3E}">
        <p14:creationId xmlns:p14="http://schemas.microsoft.com/office/powerpoint/2010/main" val="30419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Google Shape;115;g1d02b330258_0_5">
            <a:extLst>
              <a:ext uri="{FF2B5EF4-FFF2-40B4-BE49-F238E27FC236}">
                <a16:creationId xmlns:a16="http://schemas.microsoft.com/office/drawing/2014/main" id="{68C1CC8E-EC12-A9AE-7875-16F33BA677E9}"/>
              </a:ext>
            </a:extLst>
          </p:cNvPr>
          <p:cNvSpPr txBox="1">
            <a:spLocks noGrp="1"/>
          </p:cNvSpPr>
          <p:nvPr>
            <p:ph type="body" idx="1"/>
          </p:nvPr>
        </p:nvSpPr>
        <p:spPr>
          <a:xfrm>
            <a:off x="418211" y="320685"/>
            <a:ext cx="11268000" cy="55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ts val="3200"/>
              <a:buNone/>
            </a:pPr>
            <a:r>
              <a:rPr lang="en-US" sz="2800" dirty="0">
                <a:latin typeface="Franklin Gothic"/>
                <a:ea typeface="Franklin Gothic"/>
                <a:cs typeface="Franklin Gothic"/>
                <a:sym typeface="Franklin Gothic"/>
              </a:rPr>
              <a:t>VSENs &amp; Invoice Disputes</a:t>
            </a:r>
            <a:endParaRPr sz="2800" dirty="0">
              <a:latin typeface="Franklin Gothic"/>
              <a:ea typeface="Franklin Gothic"/>
              <a:cs typeface="Franklin Gothic"/>
              <a:sym typeface="Franklin Gothic"/>
            </a:endParaRPr>
          </a:p>
        </p:txBody>
      </p:sp>
      <p:sp>
        <p:nvSpPr>
          <p:cNvPr id="85" name="Rectangle: Rounded Corners 84">
            <a:extLst>
              <a:ext uri="{FF2B5EF4-FFF2-40B4-BE49-F238E27FC236}">
                <a16:creationId xmlns:a16="http://schemas.microsoft.com/office/drawing/2014/main" id="{9B98A593-6F54-8E19-57E1-25AC27396E1F}"/>
              </a:ext>
            </a:extLst>
          </p:cNvPr>
          <p:cNvSpPr/>
          <p:nvPr/>
        </p:nvSpPr>
        <p:spPr>
          <a:xfrm>
            <a:off x="226104" y="2335839"/>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Overage/Shortage/Damage during DC Receiving</a:t>
            </a:r>
          </a:p>
        </p:txBody>
      </p:sp>
      <p:sp>
        <p:nvSpPr>
          <p:cNvPr id="86" name="Rectangle: Rounded Corners 85">
            <a:extLst>
              <a:ext uri="{FF2B5EF4-FFF2-40B4-BE49-F238E27FC236}">
                <a16:creationId xmlns:a16="http://schemas.microsoft.com/office/drawing/2014/main" id="{A8E3A7FE-B22A-3B0D-D600-3155289F268F}"/>
              </a:ext>
            </a:extLst>
          </p:cNvPr>
          <p:cNvSpPr/>
          <p:nvPr/>
        </p:nvSpPr>
        <p:spPr>
          <a:xfrm>
            <a:off x="4237599" y="2341802"/>
            <a:ext cx="130781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Communication sent to P&amp;A, Merch, AP and Vendor</a:t>
            </a:r>
          </a:p>
        </p:txBody>
      </p:sp>
      <p:sp>
        <p:nvSpPr>
          <p:cNvPr id="87" name="Rectangle: Rounded Corners 86">
            <a:extLst>
              <a:ext uri="{FF2B5EF4-FFF2-40B4-BE49-F238E27FC236}">
                <a16:creationId xmlns:a16="http://schemas.microsoft.com/office/drawing/2014/main" id="{D7EAA56D-B87A-1E2F-76FB-22E7851298DE}"/>
              </a:ext>
            </a:extLst>
          </p:cNvPr>
          <p:cNvSpPr/>
          <p:nvPr/>
        </p:nvSpPr>
        <p:spPr>
          <a:xfrm>
            <a:off x="2876922" y="2341803"/>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DC Files VSEN for PO-SKU Combo</a:t>
            </a:r>
          </a:p>
        </p:txBody>
      </p:sp>
      <p:sp>
        <p:nvSpPr>
          <p:cNvPr id="88" name="Rectangle: Rounded Corners 87">
            <a:extLst>
              <a:ext uri="{FF2B5EF4-FFF2-40B4-BE49-F238E27FC236}">
                <a16:creationId xmlns:a16="http://schemas.microsoft.com/office/drawing/2014/main" id="{D5698C34-823D-06F7-D4D4-751070C3EF9B}"/>
              </a:ext>
            </a:extLst>
          </p:cNvPr>
          <p:cNvSpPr/>
          <p:nvPr/>
        </p:nvSpPr>
        <p:spPr>
          <a:xfrm>
            <a:off x="5715599" y="2341802"/>
            <a:ext cx="142909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Action taken to resolve by internal/external partners</a:t>
            </a:r>
          </a:p>
        </p:txBody>
      </p:sp>
      <p:cxnSp>
        <p:nvCxnSpPr>
          <p:cNvPr id="90" name="Straight Arrow Connector 89">
            <a:extLst>
              <a:ext uri="{FF2B5EF4-FFF2-40B4-BE49-F238E27FC236}">
                <a16:creationId xmlns:a16="http://schemas.microsoft.com/office/drawing/2014/main" id="{EFD89F58-51B1-0D80-2693-5AEC46048025}"/>
              </a:ext>
            </a:extLst>
          </p:cNvPr>
          <p:cNvCxnSpPr>
            <a:stCxn id="85" idx="3"/>
            <a:endCxn id="87" idx="1"/>
          </p:cNvCxnSpPr>
          <p:nvPr/>
        </p:nvCxnSpPr>
        <p:spPr>
          <a:xfrm>
            <a:off x="1408049" y="2588793"/>
            <a:ext cx="1468873" cy="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F49B23A-ADAF-3988-E007-FA2931DAACC6}"/>
              </a:ext>
            </a:extLst>
          </p:cNvPr>
          <p:cNvCxnSpPr>
            <a:cxnSpLocks/>
            <a:stCxn id="87" idx="3"/>
            <a:endCxn id="86" idx="1"/>
          </p:cNvCxnSpPr>
          <p:nvPr/>
        </p:nvCxnSpPr>
        <p:spPr>
          <a:xfrm flipV="1">
            <a:off x="4058867" y="2594756"/>
            <a:ext cx="1787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1B2699E-30C4-0404-EDD1-0F766CF279CA}"/>
              </a:ext>
            </a:extLst>
          </p:cNvPr>
          <p:cNvCxnSpPr>
            <a:cxnSpLocks/>
            <a:stCxn id="86" idx="3"/>
            <a:endCxn id="88" idx="1"/>
          </p:cNvCxnSpPr>
          <p:nvPr/>
        </p:nvCxnSpPr>
        <p:spPr>
          <a:xfrm>
            <a:off x="5545414" y="2594756"/>
            <a:ext cx="1701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F90B5E1-3C73-DF6B-E268-0093C3692086}"/>
              </a:ext>
            </a:extLst>
          </p:cNvPr>
          <p:cNvSpPr txBox="1"/>
          <p:nvPr/>
        </p:nvSpPr>
        <p:spPr>
          <a:xfrm>
            <a:off x="2970142" y="2848207"/>
            <a:ext cx="986885" cy="400110"/>
          </a:xfrm>
          <a:prstGeom prst="rect">
            <a:avLst/>
          </a:prstGeom>
          <a:noFill/>
        </p:spPr>
        <p:txBody>
          <a:bodyPr wrap="square" rtlCol="0">
            <a:spAutoFit/>
          </a:bodyPr>
          <a:lstStyle/>
          <a:p>
            <a:pPr algn="ctr"/>
            <a:r>
              <a:rPr lang="en-US" sz="1000" dirty="0"/>
              <a:t>7 Calendar Days to file</a:t>
            </a:r>
          </a:p>
        </p:txBody>
      </p:sp>
      <p:sp>
        <p:nvSpPr>
          <p:cNvPr id="96" name="TextBox 95">
            <a:extLst>
              <a:ext uri="{FF2B5EF4-FFF2-40B4-BE49-F238E27FC236}">
                <a16:creationId xmlns:a16="http://schemas.microsoft.com/office/drawing/2014/main" id="{846F5F11-D09A-D7BD-A445-A3EA546D5F48}"/>
              </a:ext>
            </a:extLst>
          </p:cNvPr>
          <p:cNvSpPr txBox="1"/>
          <p:nvPr/>
        </p:nvSpPr>
        <p:spPr>
          <a:xfrm>
            <a:off x="5652660" y="2865483"/>
            <a:ext cx="1554965" cy="400110"/>
          </a:xfrm>
          <a:prstGeom prst="rect">
            <a:avLst/>
          </a:prstGeom>
          <a:noFill/>
        </p:spPr>
        <p:txBody>
          <a:bodyPr wrap="square" rtlCol="0">
            <a:spAutoFit/>
          </a:bodyPr>
          <a:lstStyle/>
          <a:p>
            <a:pPr algn="ctr"/>
            <a:r>
              <a:rPr lang="en-US" sz="1000" dirty="0"/>
              <a:t>30 days from VSEN date for vendor to first respond</a:t>
            </a:r>
          </a:p>
        </p:txBody>
      </p:sp>
      <p:sp>
        <p:nvSpPr>
          <p:cNvPr id="97" name="Rectangle: Rounded Corners 96">
            <a:extLst>
              <a:ext uri="{FF2B5EF4-FFF2-40B4-BE49-F238E27FC236}">
                <a16:creationId xmlns:a16="http://schemas.microsoft.com/office/drawing/2014/main" id="{A689B26D-E129-7253-487A-A45CE2EBEA36}"/>
              </a:ext>
            </a:extLst>
          </p:cNvPr>
          <p:cNvSpPr/>
          <p:nvPr/>
        </p:nvSpPr>
        <p:spPr>
          <a:xfrm>
            <a:off x="8594347" y="1264194"/>
            <a:ext cx="1307815" cy="5570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Vendor sends return authorization and schedules pickup</a:t>
            </a:r>
          </a:p>
        </p:txBody>
      </p:sp>
      <p:sp>
        <p:nvSpPr>
          <p:cNvPr id="98" name="Rectangle: Rounded Corners 97">
            <a:extLst>
              <a:ext uri="{FF2B5EF4-FFF2-40B4-BE49-F238E27FC236}">
                <a16:creationId xmlns:a16="http://schemas.microsoft.com/office/drawing/2014/main" id="{D475870E-D4D1-9116-1904-AB74A8C70173}"/>
              </a:ext>
            </a:extLst>
          </p:cNvPr>
          <p:cNvSpPr/>
          <p:nvPr/>
        </p:nvSpPr>
        <p:spPr>
          <a:xfrm>
            <a:off x="8594347" y="1964195"/>
            <a:ext cx="130781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Vendor tells us to keep the product</a:t>
            </a:r>
          </a:p>
        </p:txBody>
      </p:sp>
      <p:sp>
        <p:nvSpPr>
          <p:cNvPr id="100" name="Rectangle: Rounded Corners 99">
            <a:extLst>
              <a:ext uri="{FF2B5EF4-FFF2-40B4-BE49-F238E27FC236}">
                <a16:creationId xmlns:a16="http://schemas.microsoft.com/office/drawing/2014/main" id="{FC50D55C-BC3F-48DB-9093-00EB34922BC8}"/>
              </a:ext>
            </a:extLst>
          </p:cNvPr>
          <p:cNvSpPr/>
          <p:nvPr/>
        </p:nvSpPr>
        <p:spPr>
          <a:xfrm>
            <a:off x="10238723" y="1280549"/>
            <a:ext cx="1307815"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Vendor picks up product from DC</a:t>
            </a:r>
          </a:p>
        </p:txBody>
      </p:sp>
      <p:sp>
        <p:nvSpPr>
          <p:cNvPr id="102" name="TextBox 101">
            <a:extLst>
              <a:ext uri="{FF2B5EF4-FFF2-40B4-BE49-F238E27FC236}">
                <a16:creationId xmlns:a16="http://schemas.microsoft.com/office/drawing/2014/main" id="{7852A0F9-83E7-01C7-702A-792C66348706}"/>
              </a:ext>
            </a:extLst>
          </p:cNvPr>
          <p:cNvSpPr txBox="1"/>
          <p:nvPr/>
        </p:nvSpPr>
        <p:spPr>
          <a:xfrm>
            <a:off x="10143797" y="1781841"/>
            <a:ext cx="1508129" cy="553998"/>
          </a:xfrm>
          <a:prstGeom prst="rect">
            <a:avLst/>
          </a:prstGeom>
          <a:noFill/>
        </p:spPr>
        <p:txBody>
          <a:bodyPr wrap="square" rtlCol="0">
            <a:spAutoFit/>
          </a:bodyPr>
          <a:lstStyle/>
          <a:p>
            <a:pPr algn="ctr"/>
            <a:r>
              <a:rPr lang="en-US" sz="1000" dirty="0"/>
              <a:t>60 days from VSEN date for vendor to pickup and resolve VSEN</a:t>
            </a:r>
          </a:p>
        </p:txBody>
      </p:sp>
      <p:sp>
        <p:nvSpPr>
          <p:cNvPr id="104" name="Rectangle: Rounded Corners 103">
            <a:extLst>
              <a:ext uri="{FF2B5EF4-FFF2-40B4-BE49-F238E27FC236}">
                <a16:creationId xmlns:a16="http://schemas.microsoft.com/office/drawing/2014/main" id="{49F0B146-E9A9-80E2-7629-C4253252E625}"/>
              </a:ext>
            </a:extLst>
          </p:cNvPr>
          <p:cNvSpPr/>
          <p:nvPr/>
        </p:nvSpPr>
        <p:spPr>
          <a:xfrm>
            <a:off x="10254116" y="2373443"/>
            <a:ext cx="1307817"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DC disposes of product sustainably</a:t>
            </a:r>
          </a:p>
        </p:txBody>
      </p:sp>
      <p:sp>
        <p:nvSpPr>
          <p:cNvPr id="105" name="Rectangle: Rounded Corners 104">
            <a:extLst>
              <a:ext uri="{FF2B5EF4-FFF2-40B4-BE49-F238E27FC236}">
                <a16:creationId xmlns:a16="http://schemas.microsoft.com/office/drawing/2014/main" id="{14F2473B-32DC-1664-639A-834221CF3E0B}"/>
              </a:ext>
            </a:extLst>
          </p:cNvPr>
          <p:cNvSpPr/>
          <p:nvPr/>
        </p:nvSpPr>
        <p:spPr>
          <a:xfrm>
            <a:off x="10254118" y="3035644"/>
            <a:ext cx="1307815" cy="60479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Product added to inventory after consulting with P&amp;A</a:t>
            </a:r>
          </a:p>
        </p:txBody>
      </p:sp>
      <p:cxnSp>
        <p:nvCxnSpPr>
          <p:cNvPr id="106" name="Straight Arrow Connector 105">
            <a:extLst>
              <a:ext uri="{FF2B5EF4-FFF2-40B4-BE49-F238E27FC236}">
                <a16:creationId xmlns:a16="http://schemas.microsoft.com/office/drawing/2014/main" id="{5A34387E-2914-2F09-13B2-0E003A431548}"/>
              </a:ext>
            </a:extLst>
          </p:cNvPr>
          <p:cNvCxnSpPr>
            <a:cxnSpLocks/>
            <a:stCxn id="97" idx="3"/>
            <a:endCxn id="100" idx="1"/>
          </p:cNvCxnSpPr>
          <p:nvPr/>
        </p:nvCxnSpPr>
        <p:spPr>
          <a:xfrm flipV="1">
            <a:off x="9902162" y="1533503"/>
            <a:ext cx="336561" cy="924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4C74615-AFB8-75B7-D472-3885B567AEB9}"/>
              </a:ext>
            </a:extLst>
          </p:cNvPr>
          <p:cNvSpPr txBox="1"/>
          <p:nvPr/>
        </p:nvSpPr>
        <p:spPr>
          <a:xfrm>
            <a:off x="10193476" y="3643399"/>
            <a:ext cx="1429095" cy="400110"/>
          </a:xfrm>
          <a:prstGeom prst="rect">
            <a:avLst/>
          </a:prstGeom>
          <a:noFill/>
        </p:spPr>
        <p:txBody>
          <a:bodyPr wrap="square" rtlCol="0">
            <a:spAutoFit/>
          </a:bodyPr>
          <a:lstStyle/>
          <a:p>
            <a:pPr algn="ctr"/>
            <a:r>
              <a:rPr lang="en-US" sz="1000" dirty="0"/>
              <a:t>60 days from VSEN date for vendor to inform us</a:t>
            </a:r>
          </a:p>
        </p:txBody>
      </p:sp>
      <p:sp>
        <p:nvSpPr>
          <p:cNvPr id="108" name="Rectangle: Rounded Corners 107">
            <a:extLst>
              <a:ext uri="{FF2B5EF4-FFF2-40B4-BE49-F238E27FC236}">
                <a16:creationId xmlns:a16="http://schemas.microsoft.com/office/drawing/2014/main" id="{36A71B56-D58F-7F42-BDF5-6BB49C6A8D39}"/>
              </a:ext>
            </a:extLst>
          </p:cNvPr>
          <p:cNvSpPr/>
          <p:nvPr/>
        </p:nvSpPr>
        <p:spPr>
          <a:xfrm>
            <a:off x="7535295" y="3785700"/>
            <a:ext cx="767739"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Shortage/Damage</a:t>
            </a:r>
          </a:p>
        </p:txBody>
      </p:sp>
      <p:sp>
        <p:nvSpPr>
          <p:cNvPr id="109" name="Rectangle: Rounded Corners 108">
            <a:extLst>
              <a:ext uri="{FF2B5EF4-FFF2-40B4-BE49-F238E27FC236}">
                <a16:creationId xmlns:a16="http://schemas.microsoft.com/office/drawing/2014/main" id="{EB7B7DD9-BDF2-9EE5-0EAB-57D0347146F7}"/>
              </a:ext>
            </a:extLst>
          </p:cNvPr>
          <p:cNvSpPr/>
          <p:nvPr/>
        </p:nvSpPr>
        <p:spPr>
          <a:xfrm>
            <a:off x="7535295" y="1289790"/>
            <a:ext cx="767738"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Overage/ Wrong SKU</a:t>
            </a:r>
          </a:p>
        </p:txBody>
      </p:sp>
      <p:sp>
        <p:nvSpPr>
          <p:cNvPr id="110" name="Rectangle: Rounded Corners 109">
            <a:extLst>
              <a:ext uri="{FF2B5EF4-FFF2-40B4-BE49-F238E27FC236}">
                <a16:creationId xmlns:a16="http://schemas.microsoft.com/office/drawing/2014/main" id="{685D6BE6-4C91-C3F0-71D0-AB911D66E86F}"/>
              </a:ext>
            </a:extLst>
          </p:cNvPr>
          <p:cNvSpPr/>
          <p:nvPr/>
        </p:nvSpPr>
        <p:spPr>
          <a:xfrm>
            <a:off x="8594347" y="3785699"/>
            <a:ext cx="1307816"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No action</a:t>
            </a:r>
          </a:p>
        </p:txBody>
      </p:sp>
      <p:sp>
        <p:nvSpPr>
          <p:cNvPr id="111" name="Rectangle: Rounded Corners 110">
            <a:extLst>
              <a:ext uri="{FF2B5EF4-FFF2-40B4-BE49-F238E27FC236}">
                <a16:creationId xmlns:a16="http://schemas.microsoft.com/office/drawing/2014/main" id="{47C76C85-0484-3F56-0658-8314A44B0195}"/>
              </a:ext>
            </a:extLst>
          </p:cNvPr>
          <p:cNvSpPr/>
          <p:nvPr/>
        </p:nvSpPr>
        <p:spPr>
          <a:xfrm>
            <a:off x="1298779" y="4233970"/>
            <a:ext cx="121907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Vendor files Invoice Dispute on Dispute Portal</a:t>
            </a:r>
          </a:p>
        </p:txBody>
      </p:sp>
      <p:cxnSp>
        <p:nvCxnSpPr>
          <p:cNvPr id="112" name="Connector: Elbow 111">
            <a:extLst>
              <a:ext uri="{FF2B5EF4-FFF2-40B4-BE49-F238E27FC236}">
                <a16:creationId xmlns:a16="http://schemas.microsoft.com/office/drawing/2014/main" id="{9C21A98C-3774-5B80-C730-262B03A211FB}"/>
              </a:ext>
            </a:extLst>
          </p:cNvPr>
          <p:cNvCxnSpPr>
            <a:cxnSpLocks/>
            <a:stCxn id="88" idx="3"/>
            <a:endCxn id="108" idx="1"/>
          </p:cNvCxnSpPr>
          <p:nvPr/>
        </p:nvCxnSpPr>
        <p:spPr>
          <a:xfrm>
            <a:off x="7144694" y="2594756"/>
            <a:ext cx="390601" cy="14438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1C508327-460C-D19B-A2CF-B4032E150A56}"/>
              </a:ext>
            </a:extLst>
          </p:cNvPr>
          <p:cNvCxnSpPr>
            <a:stCxn id="98" idx="3"/>
            <a:endCxn id="104" idx="1"/>
          </p:cNvCxnSpPr>
          <p:nvPr/>
        </p:nvCxnSpPr>
        <p:spPr>
          <a:xfrm>
            <a:off x="9902162" y="2217149"/>
            <a:ext cx="351954" cy="409248"/>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A909A39E-CED3-BC84-3E34-1BF3DCAEE3AB}"/>
              </a:ext>
            </a:extLst>
          </p:cNvPr>
          <p:cNvCxnSpPr>
            <a:cxnSpLocks/>
            <a:stCxn id="98" idx="3"/>
            <a:endCxn id="105" idx="1"/>
          </p:cNvCxnSpPr>
          <p:nvPr/>
        </p:nvCxnSpPr>
        <p:spPr>
          <a:xfrm>
            <a:off x="9902162" y="2217149"/>
            <a:ext cx="351956" cy="112089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6CED825-4B9E-F551-6575-57E16A9F4F01}"/>
              </a:ext>
            </a:extLst>
          </p:cNvPr>
          <p:cNvSpPr txBox="1"/>
          <p:nvPr/>
        </p:nvSpPr>
        <p:spPr>
          <a:xfrm>
            <a:off x="10908" y="4209924"/>
            <a:ext cx="1287872" cy="553998"/>
          </a:xfrm>
          <a:prstGeom prst="rect">
            <a:avLst/>
          </a:prstGeom>
          <a:noFill/>
        </p:spPr>
        <p:txBody>
          <a:bodyPr wrap="square" rtlCol="0">
            <a:spAutoFit/>
          </a:bodyPr>
          <a:lstStyle/>
          <a:p>
            <a:pPr algn="ctr"/>
            <a:r>
              <a:rPr lang="en-US" sz="1000" dirty="0"/>
              <a:t>30 days from Remittance Date to dispute</a:t>
            </a:r>
          </a:p>
        </p:txBody>
      </p:sp>
      <p:sp>
        <p:nvSpPr>
          <p:cNvPr id="116" name="Rectangle: Rounded Corners 115">
            <a:extLst>
              <a:ext uri="{FF2B5EF4-FFF2-40B4-BE49-F238E27FC236}">
                <a16:creationId xmlns:a16="http://schemas.microsoft.com/office/drawing/2014/main" id="{4FBA7D40-E9FC-955D-3585-AE148D784133}"/>
              </a:ext>
            </a:extLst>
          </p:cNvPr>
          <p:cNvSpPr/>
          <p:nvPr/>
        </p:nvSpPr>
        <p:spPr>
          <a:xfrm>
            <a:off x="7535294" y="2340096"/>
            <a:ext cx="767739"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Line canceled on PO</a:t>
            </a:r>
          </a:p>
        </p:txBody>
      </p:sp>
      <p:cxnSp>
        <p:nvCxnSpPr>
          <p:cNvPr id="117" name="Connector: Elbow 116">
            <a:extLst>
              <a:ext uri="{FF2B5EF4-FFF2-40B4-BE49-F238E27FC236}">
                <a16:creationId xmlns:a16="http://schemas.microsoft.com/office/drawing/2014/main" id="{7B0E0E7D-4219-BCF0-D387-237EB311E227}"/>
              </a:ext>
            </a:extLst>
          </p:cNvPr>
          <p:cNvCxnSpPr>
            <a:cxnSpLocks/>
            <a:stCxn id="88" idx="3"/>
            <a:endCxn id="116" idx="1"/>
          </p:cNvCxnSpPr>
          <p:nvPr/>
        </p:nvCxnSpPr>
        <p:spPr>
          <a:xfrm flipV="1">
            <a:off x="7144694" y="2593050"/>
            <a:ext cx="390600" cy="17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Rectangle: Rounded Corners 117">
            <a:extLst>
              <a:ext uri="{FF2B5EF4-FFF2-40B4-BE49-F238E27FC236}">
                <a16:creationId xmlns:a16="http://schemas.microsoft.com/office/drawing/2014/main" id="{04EADB8C-DE56-0AB8-BA9A-ED0ECF92B850}"/>
              </a:ext>
            </a:extLst>
          </p:cNvPr>
          <p:cNvSpPr/>
          <p:nvPr/>
        </p:nvSpPr>
        <p:spPr>
          <a:xfrm>
            <a:off x="7448031" y="3057957"/>
            <a:ext cx="944236" cy="604795"/>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Line reinstated by P&amp;A</a:t>
            </a:r>
          </a:p>
        </p:txBody>
      </p:sp>
      <p:cxnSp>
        <p:nvCxnSpPr>
          <p:cNvPr id="119" name="Connector: Elbow 118">
            <a:extLst>
              <a:ext uri="{FF2B5EF4-FFF2-40B4-BE49-F238E27FC236}">
                <a16:creationId xmlns:a16="http://schemas.microsoft.com/office/drawing/2014/main" id="{6929D798-519F-EF74-1F43-FA640770B4D4}"/>
              </a:ext>
            </a:extLst>
          </p:cNvPr>
          <p:cNvCxnSpPr>
            <a:cxnSpLocks/>
            <a:stCxn id="88" idx="3"/>
            <a:endCxn id="109" idx="1"/>
          </p:cNvCxnSpPr>
          <p:nvPr/>
        </p:nvCxnSpPr>
        <p:spPr>
          <a:xfrm flipV="1">
            <a:off x="7144694" y="1542744"/>
            <a:ext cx="390601" cy="10520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0BB63F6-0600-76A6-04DF-734F012F826F}"/>
              </a:ext>
            </a:extLst>
          </p:cNvPr>
          <p:cNvCxnSpPr>
            <a:cxnSpLocks/>
            <a:stCxn id="109" idx="3"/>
            <a:endCxn id="97" idx="1"/>
          </p:cNvCxnSpPr>
          <p:nvPr/>
        </p:nvCxnSpPr>
        <p:spPr>
          <a:xfrm>
            <a:off x="8303033" y="1542744"/>
            <a:ext cx="291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D9D255DA-D1D0-2A53-1403-20E5521897D4}"/>
              </a:ext>
            </a:extLst>
          </p:cNvPr>
          <p:cNvCxnSpPr>
            <a:cxnSpLocks/>
            <a:stCxn id="109" idx="3"/>
            <a:endCxn id="98" idx="1"/>
          </p:cNvCxnSpPr>
          <p:nvPr/>
        </p:nvCxnSpPr>
        <p:spPr>
          <a:xfrm>
            <a:off x="8303033" y="1542744"/>
            <a:ext cx="291314" cy="6744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22">
            <a:extLst>
              <a:ext uri="{FF2B5EF4-FFF2-40B4-BE49-F238E27FC236}">
                <a16:creationId xmlns:a16="http://schemas.microsoft.com/office/drawing/2014/main" id="{2754E60D-0783-A30F-D2D2-50B53486E75B}"/>
              </a:ext>
            </a:extLst>
          </p:cNvPr>
          <p:cNvCxnSpPr>
            <a:cxnSpLocks/>
            <a:stCxn id="116" idx="3"/>
            <a:endCxn id="97" idx="1"/>
          </p:cNvCxnSpPr>
          <p:nvPr/>
        </p:nvCxnSpPr>
        <p:spPr>
          <a:xfrm flipV="1">
            <a:off x="8303033" y="1542744"/>
            <a:ext cx="291314" cy="10503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89A314CF-8C12-2E13-EF24-932DE50EA28A}"/>
              </a:ext>
            </a:extLst>
          </p:cNvPr>
          <p:cNvCxnSpPr>
            <a:cxnSpLocks/>
            <a:stCxn id="116" idx="3"/>
            <a:endCxn id="98" idx="1"/>
          </p:cNvCxnSpPr>
          <p:nvPr/>
        </p:nvCxnSpPr>
        <p:spPr>
          <a:xfrm flipV="1">
            <a:off x="8303033" y="2217149"/>
            <a:ext cx="291314" cy="3759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60B2E1D-5D32-D311-3D64-AEFFD57941E3}"/>
              </a:ext>
            </a:extLst>
          </p:cNvPr>
          <p:cNvCxnSpPr>
            <a:cxnSpLocks/>
            <a:stCxn id="108" idx="3"/>
            <a:endCxn id="110" idx="1"/>
          </p:cNvCxnSpPr>
          <p:nvPr/>
        </p:nvCxnSpPr>
        <p:spPr>
          <a:xfrm flipV="1">
            <a:off x="8303034" y="4038653"/>
            <a:ext cx="291313"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Rounded Corners 125">
            <a:extLst>
              <a:ext uri="{FF2B5EF4-FFF2-40B4-BE49-F238E27FC236}">
                <a16:creationId xmlns:a16="http://schemas.microsoft.com/office/drawing/2014/main" id="{3D02348C-0B09-3132-4D9C-D04B717C3132}"/>
              </a:ext>
            </a:extLst>
          </p:cNvPr>
          <p:cNvSpPr/>
          <p:nvPr/>
        </p:nvSpPr>
        <p:spPr>
          <a:xfrm>
            <a:off x="2809170" y="5438538"/>
            <a:ext cx="49766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No</a:t>
            </a:r>
          </a:p>
        </p:txBody>
      </p:sp>
      <p:sp>
        <p:nvSpPr>
          <p:cNvPr id="127" name="Rectangle: Rounded Corners 126">
            <a:extLst>
              <a:ext uri="{FF2B5EF4-FFF2-40B4-BE49-F238E27FC236}">
                <a16:creationId xmlns:a16="http://schemas.microsoft.com/office/drawing/2014/main" id="{C0C4253F-0A78-2A6A-1AA0-BFC919BEE863}"/>
              </a:ext>
            </a:extLst>
          </p:cNvPr>
          <p:cNvSpPr/>
          <p:nvPr/>
        </p:nvSpPr>
        <p:spPr>
          <a:xfrm>
            <a:off x="5249742" y="5438538"/>
            <a:ext cx="1492889"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PAY – Check Request created and sent to AP</a:t>
            </a:r>
          </a:p>
        </p:txBody>
      </p:sp>
      <p:sp>
        <p:nvSpPr>
          <p:cNvPr id="128" name="Rectangle: Rounded Corners 127">
            <a:extLst>
              <a:ext uri="{FF2B5EF4-FFF2-40B4-BE49-F238E27FC236}">
                <a16:creationId xmlns:a16="http://schemas.microsoft.com/office/drawing/2014/main" id="{821F2F63-D436-D539-8CB3-0ACA1529A83D}"/>
              </a:ext>
            </a:extLst>
          </p:cNvPr>
          <p:cNvSpPr/>
          <p:nvPr/>
        </p:nvSpPr>
        <p:spPr>
          <a:xfrm>
            <a:off x="5249745" y="4683265"/>
            <a:ext cx="827067" cy="50590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00" dirty="0"/>
              <a:t>NO PAY</a:t>
            </a:r>
          </a:p>
        </p:txBody>
      </p:sp>
      <p:sp>
        <p:nvSpPr>
          <p:cNvPr id="129" name="Rectangle: Rounded Corners 128">
            <a:extLst>
              <a:ext uri="{FF2B5EF4-FFF2-40B4-BE49-F238E27FC236}">
                <a16:creationId xmlns:a16="http://schemas.microsoft.com/office/drawing/2014/main" id="{2CEB6066-7930-9981-90DB-6731B38E1F07}"/>
              </a:ext>
            </a:extLst>
          </p:cNvPr>
          <p:cNvSpPr/>
          <p:nvPr/>
        </p:nvSpPr>
        <p:spPr>
          <a:xfrm>
            <a:off x="3598151" y="5438538"/>
            <a:ext cx="1322192"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VP team completes due diligence with AP &amp; DC</a:t>
            </a:r>
          </a:p>
        </p:txBody>
      </p:sp>
      <p:sp>
        <p:nvSpPr>
          <p:cNvPr id="130" name="Rectangle: Rounded Corners 129">
            <a:extLst>
              <a:ext uri="{FF2B5EF4-FFF2-40B4-BE49-F238E27FC236}">
                <a16:creationId xmlns:a16="http://schemas.microsoft.com/office/drawing/2014/main" id="{E8F662F9-EA01-64C5-5772-317B5459DA28}"/>
              </a:ext>
            </a:extLst>
          </p:cNvPr>
          <p:cNvSpPr/>
          <p:nvPr/>
        </p:nvSpPr>
        <p:spPr>
          <a:xfrm>
            <a:off x="1298780" y="5049441"/>
            <a:ext cx="1219076"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VSEN Filed Timely?</a:t>
            </a:r>
          </a:p>
        </p:txBody>
      </p:sp>
      <p:sp>
        <p:nvSpPr>
          <p:cNvPr id="132" name="Rectangle: Rounded Corners 131">
            <a:extLst>
              <a:ext uri="{FF2B5EF4-FFF2-40B4-BE49-F238E27FC236}">
                <a16:creationId xmlns:a16="http://schemas.microsoft.com/office/drawing/2014/main" id="{2359F00B-B3D8-C2C1-F872-3572F2428ADC}"/>
              </a:ext>
            </a:extLst>
          </p:cNvPr>
          <p:cNvSpPr/>
          <p:nvPr/>
        </p:nvSpPr>
        <p:spPr>
          <a:xfrm>
            <a:off x="2809170" y="4683267"/>
            <a:ext cx="497667"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Yes</a:t>
            </a:r>
          </a:p>
        </p:txBody>
      </p:sp>
      <p:sp>
        <p:nvSpPr>
          <p:cNvPr id="133" name="Rectangle: Rounded Corners 132">
            <a:extLst>
              <a:ext uri="{FF2B5EF4-FFF2-40B4-BE49-F238E27FC236}">
                <a16:creationId xmlns:a16="http://schemas.microsoft.com/office/drawing/2014/main" id="{6D1E21F7-DB51-8ED8-3B1E-01F0065D9BA8}"/>
              </a:ext>
            </a:extLst>
          </p:cNvPr>
          <p:cNvSpPr/>
          <p:nvPr/>
        </p:nvSpPr>
        <p:spPr>
          <a:xfrm>
            <a:off x="3598151" y="4683266"/>
            <a:ext cx="1322192" cy="50590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00" dirty="0"/>
              <a:t>Double check VSEN details</a:t>
            </a:r>
          </a:p>
        </p:txBody>
      </p:sp>
      <p:cxnSp>
        <p:nvCxnSpPr>
          <p:cNvPr id="134" name="Straight Arrow Connector 133">
            <a:extLst>
              <a:ext uri="{FF2B5EF4-FFF2-40B4-BE49-F238E27FC236}">
                <a16:creationId xmlns:a16="http://schemas.microsoft.com/office/drawing/2014/main" id="{630FB86F-84AC-673F-4B21-E7D76D799C4C}"/>
              </a:ext>
            </a:extLst>
          </p:cNvPr>
          <p:cNvCxnSpPr>
            <a:cxnSpLocks/>
            <a:stCxn id="111" idx="2"/>
            <a:endCxn id="130" idx="0"/>
          </p:cNvCxnSpPr>
          <p:nvPr/>
        </p:nvCxnSpPr>
        <p:spPr>
          <a:xfrm>
            <a:off x="1908318" y="4739877"/>
            <a:ext cx="0" cy="30956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D371C38E-5EF9-3FD3-6E80-10CE98DD836F}"/>
              </a:ext>
            </a:extLst>
          </p:cNvPr>
          <p:cNvCxnSpPr>
            <a:cxnSpLocks/>
            <a:stCxn id="130" idx="3"/>
            <a:endCxn id="132" idx="1"/>
          </p:cNvCxnSpPr>
          <p:nvPr/>
        </p:nvCxnSpPr>
        <p:spPr>
          <a:xfrm flipV="1">
            <a:off x="2517856" y="4936221"/>
            <a:ext cx="291314" cy="366174"/>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55B85A45-54C4-42B3-9356-D04D4659F61F}"/>
              </a:ext>
            </a:extLst>
          </p:cNvPr>
          <p:cNvCxnSpPr>
            <a:cxnSpLocks/>
            <a:stCxn id="130" idx="3"/>
            <a:endCxn id="126" idx="1"/>
          </p:cNvCxnSpPr>
          <p:nvPr/>
        </p:nvCxnSpPr>
        <p:spPr>
          <a:xfrm>
            <a:off x="2517856" y="5302395"/>
            <a:ext cx="291314" cy="389097"/>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C9A0492-E413-1AAA-8E9B-A1E05B45DC97}"/>
              </a:ext>
            </a:extLst>
          </p:cNvPr>
          <p:cNvCxnSpPr>
            <a:cxnSpLocks/>
            <a:stCxn id="132" idx="3"/>
            <a:endCxn id="133" idx="1"/>
          </p:cNvCxnSpPr>
          <p:nvPr/>
        </p:nvCxnSpPr>
        <p:spPr>
          <a:xfrm flipV="1">
            <a:off x="3306837" y="4936220"/>
            <a:ext cx="291314" cy="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DFF16D8-F503-0A81-639A-EB4124E3C487}"/>
              </a:ext>
            </a:extLst>
          </p:cNvPr>
          <p:cNvCxnSpPr>
            <a:cxnSpLocks/>
            <a:stCxn id="133" idx="3"/>
            <a:endCxn id="128" idx="1"/>
          </p:cNvCxnSpPr>
          <p:nvPr/>
        </p:nvCxnSpPr>
        <p:spPr>
          <a:xfrm flipV="1">
            <a:off x="4920343" y="4936219"/>
            <a:ext cx="329402" cy="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94230CA-048E-8102-7A52-D5DF3D75D38B}"/>
              </a:ext>
            </a:extLst>
          </p:cNvPr>
          <p:cNvCxnSpPr>
            <a:cxnSpLocks/>
            <a:stCxn id="126" idx="3"/>
            <a:endCxn id="129" idx="1"/>
          </p:cNvCxnSpPr>
          <p:nvPr/>
        </p:nvCxnSpPr>
        <p:spPr>
          <a:xfrm>
            <a:off x="3306837" y="5691492"/>
            <a:ext cx="291314"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E2D38284-E45F-FE3E-232E-3895DC32C08A}"/>
              </a:ext>
            </a:extLst>
          </p:cNvPr>
          <p:cNvCxnSpPr>
            <a:cxnSpLocks/>
            <a:stCxn id="129" idx="3"/>
            <a:endCxn id="127" idx="1"/>
          </p:cNvCxnSpPr>
          <p:nvPr/>
        </p:nvCxnSpPr>
        <p:spPr>
          <a:xfrm>
            <a:off x="4920343" y="5691492"/>
            <a:ext cx="329399"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5125A366-A009-6EDD-B361-152EB7C579E5}"/>
              </a:ext>
            </a:extLst>
          </p:cNvPr>
          <p:cNvCxnSpPr>
            <a:cxnSpLocks/>
            <a:stCxn id="129" idx="3"/>
            <a:endCxn id="128" idx="1"/>
          </p:cNvCxnSpPr>
          <p:nvPr/>
        </p:nvCxnSpPr>
        <p:spPr>
          <a:xfrm flipV="1">
            <a:off x="4920343" y="4936219"/>
            <a:ext cx="329402" cy="75527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CEB4FEB-125E-E638-70C1-0B697F21EB44}"/>
              </a:ext>
            </a:extLst>
          </p:cNvPr>
          <p:cNvCxnSpPr>
            <a:cxnSpLocks/>
            <a:stCxn id="116" idx="2"/>
            <a:endCxn id="118" idx="0"/>
          </p:cNvCxnSpPr>
          <p:nvPr/>
        </p:nvCxnSpPr>
        <p:spPr>
          <a:xfrm>
            <a:off x="7919164" y="2846003"/>
            <a:ext cx="985" cy="2119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7" name="Rectangle: Rounded Corners 146">
            <a:extLst>
              <a:ext uri="{FF2B5EF4-FFF2-40B4-BE49-F238E27FC236}">
                <a16:creationId xmlns:a16="http://schemas.microsoft.com/office/drawing/2014/main" id="{F3394C4C-F968-9F94-FE88-2F9C0063547B}"/>
              </a:ext>
            </a:extLst>
          </p:cNvPr>
          <p:cNvSpPr/>
          <p:nvPr/>
        </p:nvSpPr>
        <p:spPr>
          <a:xfrm>
            <a:off x="1548430" y="2342300"/>
            <a:ext cx="1181945" cy="5059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t>DC completes cycle count for PO-SKU combo</a:t>
            </a:r>
          </a:p>
        </p:txBody>
      </p:sp>
    </p:spTree>
    <p:extLst>
      <p:ext uri="{BB962C8B-B14F-4D97-AF65-F5344CB8AC3E}">
        <p14:creationId xmlns:p14="http://schemas.microsoft.com/office/powerpoint/2010/main" val="124978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TotalTime>
  <Words>7062</Words>
  <Application>Microsoft Office PowerPoint</Application>
  <PresentationFormat>Widescreen</PresentationFormat>
  <Paragraphs>782</Paragraphs>
  <Slides>39</Slides>
  <Notes>34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3" baseType="lpstr">
      <vt:lpstr>Aptos</vt:lpstr>
      <vt:lpstr>Aptos Display</vt:lpstr>
      <vt:lpstr>Archivo</vt:lpstr>
      <vt:lpstr>Arial</vt:lpstr>
      <vt:lpstr>Arial,Sans-Serif</vt:lpstr>
      <vt:lpstr>Calibri</vt:lpstr>
      <vt:lpstr>Congenial Light</vt:lpstr>
      <vt:lpstr>Congenial SemiBold</vt:lpstr>
      <vt:lpstr>DM Mono</vt:lpstr>
      <vt:lpstr>DM Sans 14pt</vt:lpstr>
      <vt:lpstr>Franklin Gothic</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Vendor Performance Webinar Q1 FY2026</vt:lpstr>
      <vt:lpstr>PowerPoint Presentation</vt:lpstr>
      <vt:lpstr>PowerPoint Presentation</vt:lpstr>
      <vt:lpstr>PowerPoint Presentation</vt:lpstr>
      <vt:lpstr>Road To Success!</vt:lpstr>
      <vt:lpstr>Road To Success!</vt:lpstr>
      <vt:lpstr>PowerPoint Presentation</vt:lpstr>
      <vt:lpstr>Shipment Quality Audit</vt:lpstr>
      <vt:lpstr>Pre Arrival</vt:lpstr>
      <vt:lpstr>Product Audit (contd.)</vt:lpstr>
      <vt:lpstr>Additional Requirements</vt:lpstr>
      <vt:lpstr>Let’s win together!</vt:lpstr>
    </vt:vector>
  </TitlesOfParts>
  <Company>Sally Beauty Holdings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Sidharth Bashyam</dc:creator>
  <cp:lastModifiedBy>Bashyam, Sidharth</cp:lastModifiedBy>
  <cp:revision>5</cp:revision>
  <dcterms:created xsi:type="dcterms:W3CDTF">2025-07-24T17:45:24Z</dcterms:created>
  <dcterms:modified xsi:type="dcterms:W3CDTF">2025-11-18T18:17:13Z</dcterms:modified>
</cp:coreProperties>
</file>